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5"/>
    <p:sldMasterId id="2147483705" r:id="rId6"/>
    <p:sldMasterId id="2147483706" r:id="rId7"/>
    <p:sldMasterId id="2147483707" r:id="rId8"/>
    <p:sldMasterId id="2147483708"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Lst>
  <p:sldSz cy="5143500" cx="9144000"/>
  <p:notesSz cx="6858000" cy="9144000"/>
  <p:embeddedFontLst>
    <p:embeddedFont>
      <p:font typeface="Roboto"/>
      <p:regular r:id="rId105"/>
      <p:bold r:id="rId106"/>
      <p:italic r:id="rId107"/>
      <p:boldItalic r:id="rId108"/>
    </p:embeddedFont>
    <p:embeddedFont>
      <p:font typeface="Lato"/>
      <p:regular r:id="rId109"/>
      <p:bold r:id="rId110"/>
      <p:italic r:id="rId111"/>
      <p:boldItalic r:id="rId112"/>
    </p:embeddedFont>
    <p:embeddedFont>
      <p:font typeface="Oswald"/>
      <p:regular r:id="rId113"/>
      <p:bold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65026B-23A0-490D-BB94-FE52938E70A1}">
  <a:tblStyle styleId="{9465026B-23A0-490D-BB94-FE52938E70A1}"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F6B9131-CC3D-48FF-A5D1-5C63AF5131FF}"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98B87BF-8EBE-46CC-A722-9A4615B6A096}"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1528533-1C30-403D-A6AE-94845EF21402}" styleName="Table_3">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93D1E2D-ABCF-430D-A284-550E397113EA}" styleName="Table_4">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E031143-DB6F-45CC-8E57-F3448BD1FFD5}" styleName="Table_5">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fill>
          <a:solidFill>
            <a:srgbClr val="FFFFCC"/>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font" Target="fonts/Roboto-italic.fntdata"/><Relationship Id="rId106" Type="http://schemas.openxmlformats.org/officeDocument/2006/relationships/font" Target="fonts/Roboto-bold.fntdata"/><Relationship Id="rId105" Type="http://schemas.openxmlformats.org/officeDocument/2006/relationships/font" Target="fonts/Roboto-regular.fntdata"/><Relationship Id="rId104" Type="http://schemas.openxmlformats.org/officeDocument/2006/relationships/slide" Target="slides/slide94.xml"/><Relationship Id="rId109" Type="http://schemas.openxmlformats.org/officeDocument/2006/relationships/font" Target="fonts/Lato-regular.fntdata"/><Relationship Id="rId108" Type="http://schemas.openxmlformats.org/officeDocument/2006/relationships/font" Target="fonts/Roboto-boldItalic.fntdata"/><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slide" Target="slides/slide93.xml"/><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95" Type="http://schemas.openxmlformats.org/officeDocument/2006/relationships/slide" Target="slides/slide85.xml"/><Relationship Id="rId94" Type="http://schemas.openxmlformats.org/officeDocument/2006/relationships/slide" Target="slides/slide84.xml"/><Relationship Id="rId97" Type="http://schemas.openxmlformats.org/officeDocument/2006/relationships/slide" Target="slides/slide87.xml"/><Relationship Id="rId96" Type="http://schemas.openxmlformats.org/officeDocument/2006/relationships/slide" Target="slides/slide86.xml"/><Relationship Id="rId11" Type="http://schemas.openxmlformats.org/officeDocument/2006/relationships/slide" Target="slides/slide1.xml"/><Relationship Id="rId99" Type="http://schemas.openxmlformats.org/officeDocument/2006/relationships/slide" Target="slides/slide89.xml"/><Relationship Id="rId10" Type="http://schemas.openxmlformats.org/officeDocument/2006/relationships/notesMaster" Target="notesMasters/notesMaster1.xml"/><Relationship Id="rId98" Type="http://schemas.openxmlformats.org/officeDocument/2006/relationships/slide" Target="slides/slide88.xml"/><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5" Type="http://schemas.openxmlformats.org/officeDocument/2006/relationships/slide" Target="slides/slide5.xml"/><Relationship Id="rId110" Type="http://schemas.openxmlformats.org/officeDocument/2006/relationships/font" Target="fonts/Lato-bold.fntdata"/><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font" Target="fonts/Oswald-bold.fntdata"/><Relationship Id="rId18" Type="http://schemas.openxmlformats.org/officeDocument/2006/relationships/slide" Target="slides/slide8.xml"/><Relationship Id="rId113" Type="http://schemas.openxmlformats.org/officeDocument/2006/relationships/font" Target="fonts/Oswald-regular.fntdata"/><Relationship Id="rId112" Type="http://schemas.openxmlformats.org/officeDocument/2006/relationships/font" Target="fonts/Lato-boldItalic.fntdata"/><Relationship Id="rId111" Type="http://schemas.openxmlformats.org/officeDocument/2006/relationships/font" Target="fonts/Lato-italic.fntdata"/><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slide" Target="slides/slide58.xml"/><Relationship Id="rId67" Type="http://schemas.openxmlformats.org/officeDocument/2006/relationships/slide" Target="slides/slide57.xml"/><Relationship Id="rId60" Type="http://schemas.openxmlformats.org/officeDocument/2006/relationships/slide" Target="slides/slide50.xml"/><Relationship Id="rId69" Type="http://schemas.openxmlformats.org/officeDocument/2006/relationships/slide" Target="slides/slide5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54" Type="http://schemas.openxmlformats.org/officeDocument/2006/relationships/slide" Target="slides/slide44.xml"/><Relationship Id="rId57" Type="http://schemas.openxmlformats.org/officeDocument/2006/relationships/slide" Target="slides/slide47.xml"/><Relationship Id="rId56" Type="http://schemas.openxmlformats.org/officeDocument/2006/relationships/slide" Target="slides/slide46.xml"/><Relationship Id="rId59" Type="http://schemas.openxmlformats.org/officeDocument/2006/relationships/slide" Target="slides/slide49.xml"/><Relationship Id="rId58"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4f633d52f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124f633d52f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27e8871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27e8871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227e8871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227e8871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27e88714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227e88714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263032ed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1263032ed9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24f633d52f_2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124f633d52f_2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24f633d52f_2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124f633d52f_2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24f633d52f_2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124f633d52f_2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263032ed9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1263032ed9f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263032ed9f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263032ed9f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263032ed9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263032ed9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4f633d52f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124f633d52f_2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263032ed9f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263032ed9f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263032ed9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263032ed9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263032ed9f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263032ed9f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263032ed9f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263032ed9f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263032ed9f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263032ed9f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263032ed9f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263032ed9f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263032ed9f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263032ed9f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263032ed9f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1263032ed9f_0_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263032ed9f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1263032ed9f_0_6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263032ed9f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263032ed9f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6118db3d1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26118db3d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263032ed9f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1263032ed9f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263032ed9f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1263032ed9f_0_4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263032ed9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1263032ed9f_0_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263032ed9f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1263032ed9f_0_4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263032ed9f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1263032ed9f_0_4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263032ed9f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263032ed9f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227e88750a_1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227e88750a_1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263032ed9f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263032ed9f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227e88750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1227e88750a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227e88750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1227e88750a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531cad29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12531cad29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227e8875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227e8875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227e88750a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227e88750a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227e88750a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227e88750a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227e88750a_1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227e88750a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227e88750a_1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1227e88750a_1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227e88750a_1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1227e88750a_1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227e88750a_1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g1227e88750a_1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227e88750a_1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g1227e88750a_1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227e88750a_1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1227e88750a_1_4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227e88750a_1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1227e88750a_1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26118db3d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126118db3d1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227e88750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g1227e88750a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227e88750a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227e88750a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1b610e5c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11b610e5c6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1b610e5c6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g11b610e5c67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1b610e5c6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g11b610e5c6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1b610e5c6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g11b610e5c67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1b610e5c6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g11b610e5c67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263032ed9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g1263032ed9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227e88714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227e88714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227e88714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g1227e887141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6118db3d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126118db3d1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227e88714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g1227e887141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261374402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g12613744020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227e88714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3" name="Google Shape;883;g1227e887141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227e887141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227e887141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227e887141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227e887141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227e887141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227e887141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227e887141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227e887141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227e887141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1227e887141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227e887141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227e887141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227e887141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227e887141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4f633d52f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24f633d52f_2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1227e887141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1227e887141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227e887141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227e887141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1221cb489a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6" name="Google Shape;1006;g1221cb489a4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2531cad29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7" name="Google Shape;1017;g12531cad294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2531cad294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5" name="Google Shape;1025;g12531cad294_1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2531cad294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3" name="Google Shape;1033;g12531cad294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2531cad294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0" name="Google Shape;1040;g12531cad294_1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12531cad294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7" name="Google Shape;1047;g12531cad294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2531cad294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4" name="Google Shape;1054;g12531cad294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2531cad29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3" name="Google Shape;1063;g12531cad294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4f633d52f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124f633d52f_2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2531cad29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9" name="Google Shape;1069;g12531cad294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2531cad29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8" name="Google Shape;1078;g12531cad294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12531cad29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6" name="Google Shape;1086;g12531cad294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261374402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2" name="Google Shape;1092;g1261374402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1261374402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9" name="Google Shape;1099;g12613744020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261374402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8" name="Google Shape;1108;g12613744020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227e887141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0" name="Google Shape;1120;g1227e887141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263032ed9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1" name="Google Shape;1131;g1263032ed9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124f633d52f_2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7" name="Google Shape;1137;g124f633d52f_2_6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24f633d52f_2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3" name="Google Shape;1143;g124f633d52f_2_7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4f633d52f_2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24f633d52f_2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24f633d52f_2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124f633d52f_2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1221cb489a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1" name="Google Shape;1161;g1221cb489a4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1b610e5d5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7" name="Google Shape;1167;g11b610e5d5b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1b610e5d5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2" name="Google Shape;1172;g11b610e5d5b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11b610e5d5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7" name="Google Shape;1177;g11b610e5d5b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54" name="Shape 54"/>
        <p:cNvGrpSpPr/>
        <p:nvPr/>
      </p:nvGrpSpPr>
      <p:grpSpPr>
        <a:xfrm>
          <a:off x="0" y="0"/>
          <a:ext cx="0" cy="0"/>
          <a:chOff x="0" y="0"/>
          <a:chExt cx="0" cy="0"/>
        </a:xfrm>
      </p:grpSpPr>
      <p:sp>
        <p:nvSpPr>
          <p:cNvPr id="55" name="Google Shape;55;p1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15"/>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58" name="Google Shape;58;p1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16"/>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6"/>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63" name="Google Shape;63;p16"/>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1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65" name="Google Shape;65;p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p17"/>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7"/>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7"/>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0" name="Google Shape;70;p17"/>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71" name="Google Shape;71;p1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8"/>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 name="Google Shape;74;p1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5" name="Shape 75"/>
        <p:cNvGrpSpPr/>
        <p:nvPr/>
      </p:nvGrpSpPr>
      <p:grpSpPr>
        <a:xfrm>
          <a:off x="0" y="0"/>
          <a:ext cx="0" cy="0"/>
          <a:chOff x="0" y="0"/>
          <a:chExt cx="0" cy="0"/>
        </a:xfrm>
      </p:grpSpPr>
      <p:sp>
        <p:nvSpPr>
          <p:cNvPr id="76" name="Google Shape;76;p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79" name="Google Shape;79;p19"/>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0" name="Google Shape;80;p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 name="Shape 81"/>
        <p:cNvGrpSpPr/>
        <p:nvPr/>
      </p:nvGrpSpPr>
      <p:grpSpPr>
        <a:xfrm>
          <a:off x="0" y="0"/>
          <a:ext cx="0" cy="0"/>
          <a:chOff x="0" y="0"/>
          <a:chExt cx="0" cy="0"/>
        </a:xfrm>
      </p:grpSpPr>
      <p:sp>
        <p:nvSpPr>
          <p:cNvPr id="82" name="Google Shape;82;p20"/>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5" name="Google Shape;85;p20"/>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6" name="Google Shape;86;p20"/>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7" name="Google Shape;87;p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sp>
        <p:nvSpPr>
          <p:cNvPr id="89" name="Google Shape;89;p21"/>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1"/>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92" name="Google Shape;92;p2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3" name="Shape 93"/>
        <p:cNvGrpSpPr/>
        <p:nvPr/>
      </p:nvGrpSpPr>
      <p:grpSpPr>
        <a:xfrm>
          <a:off x="0" y="0"/>
          <a:ext cx="0" cy="0"/>
          <a:chOff x="0" y="0"/>
          <a:chExt cx="0" cy="0"/>
        </a:xfrm>
      </p:grpSpPr>
      <p:sp>
        <p:nvSpPr>
          <p:cNvPr id="94" name="Google Shape;94;p22"/>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2"/>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2"/>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7" name="Google Shape;97;p22"/>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98" name="Google Shape;98;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sp>
        <p:nvSpPr>
          <p:cNvPr id="100" name="Google Shape;100;p2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3"/>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3"/>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103" name="Google Shape;103;p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104" name="Shape 104"/>
        <p:cNvGrpSpPr/>
        <p:nvPr/>
      </p:nvGrpSpPr>
      <p:grpSpPr>
        <a:xfrm>
          <a:off x="0" y="0"/>
          <a:ext cx="0" cy="0"/>
          <a:chOff x="0" y="0"/>
          <a:chExt cx="0" cy="0"/>
        </a:xfrm>
      </p:grpSpPr>
      <p:sp>
        <p:nvSpPr>
          <p:cNvPr id="105" name="Google Shape;105;p24"/>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106" name="Google Shape;106;p24"/>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07" name="Google Shape;107;p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2" name="Shape 112"/>
        <p:cNvGrpSpPr/>
        <p:nvPr/>
      </p:nvGrpSpPr>
      <p:grpSpPr>
        <a:xfrm>
          <a:off x="0" y="0"/>
          <a:ext cx="0" cy="0"/>
          <a:chOff x="0" y="0"/>
          <a:chExt cx="0" cy="0"/>
        </a:xfrm>
      </p:grpSpPr>
      <p:sp>
        <p:nvSpPr>
          <p:cNvPr id="113" name="Google Shape;113;p26"/>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6"/>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6"/>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6" name="Google Shape;116;p26"/>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17" name="Google Shape;117;p2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8" name="Shape 118"/>
        <p:cNvGrpSpPr/>
        <p:nvPr/>
      </p:nvGrpSpPr>
      <p:grpSpPr>
        <a:xfrm>
          <a:off x="0" y="0"/>
          <a:ext cx="0" cy="0"/>
          <a:chOff x="0" y="0"/>
          <a:chExt cx="0" cy="0"/>
        </a:xfrm>
      </p:grpSpPr>
      <p:sp>
        <p:nvSpPr>
          <p:cNvPr id="119" name="Google Shape;119;p27"/>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20" name="Google Shape;120;p2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 name="Shape 121"/>
        <p:cNvGrpSpPr/>
        <p:nvPr/>
      </p:nvGrpSpPr>
      <p:grpSpPr>
        <a:xfrm>
          <a:off x="0" y="0"/>
          <a:ext cx="0" cy="0"/>
          <a:chOff x="0" y="0"/>
          <a:chExt cx="0" cy="0"/>
        </a:xfrm>
      </p:grpSpPr>
      <p:sp>
        <p:nvSpPr>
          <p:cNvPr id="122" name="Google Shape;122;p28"/>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8"/>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5" name="Google Shape;125;p28"/>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6" name="Google Shape;126;p2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7" name="Shape 127"/>
        <p:cNvGrpSpPr/>
        <p:nvPr/>
      </p:nvGrpSpPr>
      <p:grpSpPr>
        <a:xfrm>
          <a:off x="0" y="0"/>
          <a:ext cx="0" cy="0"/>
          <a:chOff x="0" y="0"/>
          <a:chExt cx="0" cy="0"/>
        </a:xfrm>
      </p:grpSpPr>
      <p:sp>
        <p:nvSpPr>
          <p:cNvPr id="128" name="Google Shape;128;p2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1" name="Google Shape;131;p29"/>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32" name="Google Shape;132;p29"/>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33" name="Google Shape;133;p2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4" name="Shape 134"/>
        <p:cNvGrpSpPr/>
        <p:nvPr/>
      </p:nvGrpSpPr>
      <p:grpSpPr>
        <a:xfrm>
          <a:off x="0" y="0"/>
          <a:ext cx="0" cy="0"/>
          <a:chOff x="0" y="0"/>
          <a:chExt cx="0" cy="0"/>
        </a:xfrm>
      </p:grpSpPr>
      <p:sp>
        <p:nvSpPr>
          <p:cNvPr id="135" name="Google Shape;135;p30"/>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0"/>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0"/>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8" name="Google Shape;138;p3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9" name="Shape 139"/>
        <p:cNvGrpSpPr/>
        <p:nvPr/>
      </p:nvGrpSpPr>
      <p:grpSpPr>
        <a:xfrm>
          <a:off x="0" y="0"/>
          <a:ext cx="0" cy="0"/>
          <a:chOff x="0" y="0"/>
          <a:chExt cx="0" cy="0"/>
        </a:xfrm>
      </p:grpSpPr>
      <p:sp>
        <p:nvSpPr>
          <p:cNvPr id="140" name="Google Shape;140;p31"/>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1"/>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1"/>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3" name="Google Shape;143;p31"/>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sz="1200">
                <a:solidFill>
                  <a:schemeClr val="lt1"/>
                </a:solidFill>
              </a:defRPr>
            </a:lvl4pPr>
            <a:lvl5pPr indent="-304800" lvl="4" marL="2286000" rtl="0">
              <a:spcBef>
                <a:spcPts val="0"/>
              </a:spcBef>
              <a:spcAft>
                <a:spcPts val="0"/>
              </a:spcAft>
              <a:buClr>
                <a:schemeClr val="lt1"/>
              </a:buClr>
              <a:buSzPts val="1200"/>
              <a:buChar char="○"/>
              <a:defRPr sz="1200">
                <a:solidFill>
                  <a:schemeClr val="lt1"/>
                </a:solidFill>
              </a:defRPr>
            </a:lvl5pPr>
            <a:lvl6pPr indent="-304800" lvl="5" marL="2743200" rtl="0">
              <a:spcBef>
                <a:spcPts val="0"/>
              </a:spcBef>
              <a:spcAft>
                <a:spcPts val="0"/>
              </a:spcAft>
              <a:buClr>
                <a:schemeClr val="lt1"/>
              </a:buClr>
              <a:buSzPts val="1200"/>
              <a:buChar char="■"/>
              <a:defRPr sz="1200">
                <a:solidFill>
                  <a:schemeClr val="lt1"/>
                </a:solidFill>
              </a:defRPr>
            </a:lvl6pPr>
            <a:lvl7pPr indent="-304800" lvl="6" marL="3200400" rtl="0">
              <a:spcBef>
                <a:spcPts val="0"/>
              </a:spcBef>
              <a:spcAft>
                <a:spcPts val="0"/>
              </a:spcAft>
              <a:buClr>
                <a:schemeClr val="lt1"/>
              </a:buClr>
              <a:buSzPts val="1200"/>
              <a:buChar char="●"/>
              <a:defRPr sz="1200">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Char char="■"/>
              <a:defRPr sz="1200">
                <a:solidFill>
                  <a:schemeClr val="lt1"/>
                </a:solidFill>
              </a:defRPr>
            </a:lvl9pPr>
          </a:lstStyle>
          <a:p/>
        </p:txBody>
      </p:sp>
      <p:sp>
        <p:nvSpPr>
          <p:cNvPr id="144" name="Google Shape;144;p3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5" name="Shape 145"/>
        <p:cNvGrpSpPr/>
        <p:nvPr/>
      </p:nvGrpSpPr>
      <p:grpSpPr>
        <a:xfrm>
          <a:off x="0" y="0"/>
          <a:ext cx="0" cy="0"/>
          <a:chOff x="0" y="0"/>
          <a:chExt cx="0" cy="0"/>
        </a:xfrm>
      </p:grpSpPr>
      <p:sp>
        <p:nvSpPr>
          <p:cNvPr id="146" name="Google Shape;146;p32"/>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47" name="Google Shape;147;p3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8" name="Shape 148"/>
        <p:cNvGrpSpPr/>
        <p:nvPr/>
      </p:nvGrpSpPr>
      <p:grpSpPr>
        <a:xfrm>
          <a:off x="0" y="0"/>
          <a:ext cx="0" cy="0"/>
          <a:chOff x="0" y="0"/>
          <a:chExt cx="0" cy="0"/>
        </a:xfrm>
      </p:grpSpPr>
      <p:sp>
        <p:nvSpPr>
          <p:cNvPr id="149" name="Google Shape;149;p33"/>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3"/>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152" name="Google Shape;152;p33"/>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3" name="Google Shape;153;p3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54" name="Google Shape;154;p3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5" name="Shape 155"/>
        <p:cNvGrpSpPr/>
        <p:nvPr/>
      </p:nvGrpSpPr>
      <p:grpSpPr>
        <a:xfrm>
          <a:off x="0" y="0"/>
          <a:ext cx="0" cy="0"/>
          <a:chOff x="0" y="0"/>
          <a:chExt cx="0" cy="0"/>
        </a:xfrm>
      </p:grpSpPr>
      <p:sp>
        <p:nvSpPr>
          <p:cNvPr id="156" name="Google Shape;156;p34"/>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4"/>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159" name="Google Shape;159;p3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160" name="Shape 160"/>
        <p:cNvGrpSpPr/>
        <p:nvPr/>
      </p:nvGrpSpPr>
      <p:grpSpPr>
        <a:xfrm>
          <a:off x="0" y="0"/>
          <a:ext cx="0" cy="0"/>
          <a:chOff x="0" y="0"/>
          <a:chExt cx="0" cy="0"/>
        </a:xfrm>
      </p:grpSpPr>
      <p:sp>
        <p:nvSpPr>
          <p:cNvPr id="161" name="Google Shape;161;p35"/>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62" name="Google Shape;162;p35"/>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63" name="Google Shape;163;p3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164" name="Shape 164"/>
        <p:cNvGrpSpPr/>
        <p:nvPr/>
      </p:nvGrpSpPr>
      <p:grpSpPr>
        <a:xfrm>
          <a:off x="0" y="0"/>
          <a:ext cx="0" cy="0"/>
          <a:chOff x="0" y="0"/>
          <a:chExt cx="0" cy="0"/>
        </a:xfrm>
      </p:grpSpPr>
      <p:sp>
        <p:nvSpPr>
          <p:cNvPr id="165" name="Google Shape;165;p3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0" name="Shape 170"/>
        <p:cNvGrpSpPr/>
        <p:nvPr/>
      </p:nvGrpSpPr>
      <p:grpSpPr>
        <a:xfrm>
          <a:off x="0" y="0"/>
          <a:ext cx="0" cy="0"/>
          <a:chOff x="0" y="0"/>
          <a:chExt cx="0" cy="0"/>
        </a:xfrm>
      </p:grpSpPr>
      <p:sp>
        <p:nvSpPr>
          <p:cNvPr id="171" name="Google Shape;171;p38"/>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8"/>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8"/>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74" name="Google Shape;174;p38"/>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75" name="Google Shape;175;p3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6" name="Shape 176"/>
        <p:cNvGrpSpPr/>
        <p:nvPr/>
      </p:nvGrpSpPr>
      <p:grpSpPr>
        <a:xfrm>
          <a:off x="0" y="0"/>
          <a:ext cx="0" cy="0"/>
          <a:chOff x="0" y="0"/>
          <a:chExt cx="0" cy="0"/>
        </a:xfrm>
      </p:grpSpPr>
      <p:sp>
        <p:nvSpPr>
          <p:cNvPr id="177" name="Google Shape;177;p39"/>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8" name="Google Shape;178;p3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 name="Shape 179"/>
        <p:cNvGrpSpPr/>
        <p:nvPr/>
      </p:nvGrpSpPr>
      <p:grpSpPr>
        <a:xfrm>
          <a:off x="0" y="0"/>
          <a:ext cx="0" cy="0"/>
          <a:chOff x="0" y="0"/>
          <a:chExt cx="0" cy="0"/>
        </a:xfrm>
      </p:grpSpPr>
      <p:sp>
        <p:nvSpPr>
          <p:cNvPr id="180" name="Google Shape;180;p40"/>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3" name="Google Shape;183;p4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4" name="Google Shape;184;p4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5" name="Shape 185"/>
        <p:cNvGrpSpPr/>
        <p:nvPr/>
      </p:nvGrpSpPr>
      <p:grpSpPr>
        <a:xfrm>
          <a:off x="0" y="0"/>
          <a:ext cx="0" cy="0"/>
          <a:chOff x="0" y="0"/>
          <a:chExt cx="0" cy="0"/>
        </a:xfrm>
      </p:grpSpPr>
      <p:sp>
        <p:nvSpPr>
          <p:cNvPr id="186" name="Google Shape;186;p41"/>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9" name="Google Shape;189;p41"/>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90" name="Google Shape;190;p41"/>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91" name="Google Shape;191;p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 name="Shape 192"/>
        <p:cNvGrpSpPr/>
        <p:nvPr/>
      </p:nvGrpSpPr>
      <p:grpSpPr>
        <a:xfrm>
          <a:off x="0" y="0"/>
          <a:ext cx="0" cy="0"/>
          <a:chOff x="0" y="0"/>
          <a:chExt cx="0" cy="0"/>
        </a:xfrm>
      </p:grpSpPr>
      <p:sp>
        <p:nvSpPr>
          <p:cNvPr id="193" name="Google Shape;193;p42"/>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2"/>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96" name="Google Shape;196;p4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7" name="Shape 197"/>
        <p:cNvGrpSpPr/>
        <p:nvPr/>
      </p:nvGrpSpPr>
      <p:grpSpPr>
        <a:xfrm>
          <a:off x="0" y="0"/>
          <a:ext cx="0" cy="0"/>
          <a:chOff x="0" y="0"/>
          <a:chExt cx="0" cy="0"/>
        </a:xfrm>
      </p:grpSpPr>
      <p:sp>
        <p:nvSpPr>
          <p:cNvPr id="198" name="Google Shape;198;p43"/>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3"/>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3"/>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1" name="Google Shape;201;p43"/>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202" name="Google Shape;202;p4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3" name="Shape 203"/>
        <p:cNvGrpSpPr/>
        <p:nvPr/>
      </p:nvGrpSpPr>
      <p:grpSpPr>
        <a:xfrm>
          <a:off x="0" y="0"/>
          <a:ext cx="0" cy="0"/>
          <a:chOff x="0" y="0"/>
          <a:chExt cx="0" cy="0"/>
        </a:xfrm>
      </p:grpSpPr>
      <p:sp>
        <p:nvSpPr>
          <p:cNvPr id="204" name="Google Shape;204;p4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205" name="Google Shape;205;p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6" name="Shape 206"/>
        <p:cNvGrpSpPr/>
        <p:nvPr/>
      </p:nvGrpSpPr>
      <p:grpSpPr>
        <a:xfrm>
          <a:off x="0" y="0"/>
          <a:ext cx="0" cy="0"/>
          <a:chOff x="0" y="0"/>
          <a:chExt cx="0" cy="0"/>
        </a:xfrm>
      </p:grpSpPr>
      <p:sp>
        <p:nvSpPr>
          <p:cNvPr id="207" name="Google Shape;207;p45"/>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5"/>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210" name="Google Shape;210;p45"/>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1" name="Google Shape;211;p4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2" name="Google Shape;212;p4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3" name="Shape 213"/>
        <p:cNvGrpSpPr/>
        <p:nvPr/>
      </p:nvGrpSpPr>
      <p:grpSpPr>
        <a:xfrm>
          <a:off x="0" y="0"/>
          <a:ext cx="0" cy="0"/>
          <a:chOff x="0" y="0"/>
          <a:chExt cx="0" cy="0"/>
        </a:xfrm>
      </p:grpSpPr>
      <p:sp>
        <p:nvSpPr>
          <p:cNvPr id="214" name="Google Shape;214;p46"/>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6"/>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6"/>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217" name="Google Shape;217;p4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18" name="Shape 218"/>
        <p:cNvGrpSpPr/>
        <p:nvPr/>
      </p:nvGrpSpPr>
      <p:grpSpPr>
        <a:xfrm>
          <a:off x="0" y="0"/>
          <a:ext cx="0" cy="0"/>
          <a:chOff x="0" y="0"/>
          <a:chExt cx="0" cy="0"/>
        </a:xfrm>
      </p:grpSpPr>
      <p:sp>
        <p:nvSpPr>
          <p:cNvPr id="219" name="Google Shape;219;p47"/>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220" name="Google Shape;220;p47"/>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21" name="Google Shape;221;p4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22" name="Shape 222"/>
        <p:cNvGrpSpPr/>
        <p:nvPr/>
      </p:nvGrpSpPr>
      <p:grpSpPr>
        <a:xfrm>
          <a:off x="0" y="0"/>
          <a:ext cx="0" cy="0"/>
          <a:chOff x="0" y="0"/>
          <a:chExt cx="0" cy="0"/>
        </a:xfrm>
      </p:grpSpPr>
      <p:sp>
        <p:nvSpPr>
          <p:cNvPr id="223" name="Google Shape;223;p4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8" name="Shape 228"/>
        <p:cNvGrpSpPr/>
        <p:nvPr/>
      </p:nvGrpSpPr>
      <p:grpSpPr>
        <a:xfrm>
          <a:off x="0" y="0"/>
          <a:ext cx="0" cy="0"/>
          <a:chOff x="0" y="0"/>
          <a:chExt cx="0" cy="0"/>
        </a:xfrm>
      </p:grpSpPr>
      <p:sp>
        <p:nvSpPr>
          <p:cNvPr id="229" name="Google Shape;229;p50"/>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0"/>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4200"/>
              <a:buNone/>
              <a:defRPr sz="4200">
                <a:solidFill>
                  <a:schemeClr val="dk2"/>
                </a:solidFill>
              </a:defRPr>
            </a:lvl1pPr>
            <a:lvl2pPr lvl="1" rtl="0" algn="ctr">
              <a:lnSpc>
                <a:spcPct val="100000"/>
              </a:lnSpc>
              <a:spcBef>
                <a:spcPts val="0"/>
              </a:spcBef>
              <a:spcAft>
                <a:spcPts val="0"/>
              </a:spcAft>
              <a:buClr>
                <a:schemeClr val="dk2"/>
              </a:buClr>
              <a:buSzPts val="4200"/>
              <a:buNone/>
              <a:defRPr sz="4200">
                <a:solidFill>
                  <a:schemeClr val="dk2"/>
                </a:solidFill>
              </a:defRPr>
            </a:lvl2pPr>
            <a:lvl3pPr lvl="2" rtl="0" algn="ctr">
              <a:lnSpc>
                <a:spcPct val="100000"/>
              </a:lnSpc>
              <a:spcBef>
                <a:spcPts val="0"/>
              </a:spcBef>
              <a:spcAft>
                <a:spcPts val="0"/>
              </a:spcAft>
              <a:buClr>
                <a:schemeClr val="dk2"/>
              </a:buClr>
              <a:buSzPts val="4200"/>
              <a:buNone/>
              <a:defRPr sz="4200">
                <a:solidFill>
                  <a:schemeClr val="dk2"/>
                </a:solidFill>
              </a:defRPr>
            </a:lvl3pPr>
            <a:lvl4pPr lvl="3" rtl="0" algn="ctr">
              <a:lnSpc>
                <a:spcPct val="100000"/>
              </a:lnSpc>
              <a:spcBef>
                <a:spcPts val="0"/>
              </a:spcBef>
              <a:spcAft>
                <a:spcPts val="0"/>
              </a:spcAft>
              <a:buClr>
                <a:schemeClr val="dk2"/>
              </a:buClr>
              <a:buSzPts val="4200"/>
              <a:buNone/>
              <a:defRPr sz="4200">
                <a:solidFill>
                  <a:schemeClr val="dk2"/>
                </a:solidFill>
              </a:defRPr>
            </a:lvl4pPr>
            <a:lvl5pPr lvl="4" rtl="0" algn="ctr">
              <a:lnSpc>
                <a:spcPct val="100000"/>
              </a:lnSpc>
              <a:spcBef>
                <a:spcPts val="0"/>
              </a:spcBef>
              <a:spcAft>
                <a:spcPts val="0"/>
              </a:spcAft>
              <a:buClr>
                <a:schemeClr val="dk2"/>
              </a:buClr>
              <a:buSzPts val="4200"/>
              <a:buNone/>
              <a:defRPr sz="4200">
                <a:solidFill>
                  <a:schemeClr val="dk2"/>
                </a:solidFill>
              </a:defRPr>
            </a:lvl5pPr>
            <a:lvl6pPr lvl="5" rtl="0" algn="ctr">
              <a:lnSpc>
                <a:spcPct val="100000"/>
              </a:lnSpc>
              <a:spcBef>
                <a:spcPts val="0"/>
              </a:spcBef>
              <a:spcAft>
                <a:spcPts val="0"/>
              </a:spcAft>
              <a:buClr>
                <a:schemeClr val="dk2"/>
              </a:buClr>
              <a:buSzPts val="4200"/>
              <a:buNone/>
              <a:defRPr sz="4200">
                <a:solidFill>
                  <a:schemeClr val="dk2"/>
                </a:solidFill>
              </a:defRPr>
            </a:lvl6pPr>
            <a:lvl7pPr lvl="6" rtl="0" algn="ctr">
              <a:lnSpc>
                <a:spcPct val="100000"/>
              </a:lnSpc>
              <a:spcBef>
                <a:spcPts val="0"/>
              </a:spcBef>
              <a:spcAft>
                <a:spcPts val="0"/>
              </a:spcAft>
              <a:buClr>
                <a:schemeClr val="dk2"/>
              </a:buClr>
              <a:buSzPts val="4200"/>
              <a:buNone/>
              <a:defRPr sz="4200">
                <a:solidFill>
                  <a:schemeClr val="dk2"/>
                </a:solidFill>
              </a:defRPr>
            </a:lvl7pPr>
            <a:lvl8pPr lvl="7" rtl="0" algn="ctr">
              <a:lnSpc>
                <a:spcPct val="100000"/>
              </a:lnSpc>
              <a:spcBef>
                <a:spcPts val="0"/>
              </a:spcBef>
              <a:spcAft>
                <a:spcPts val="0"/>
              </a:spcAft>
              <a:buClr>
                <a:schemeClr val="dk2"/>
              </a:buClr>
              <a:buSzPts val="4200"/>
              <a:buNone/>
              <a:defRPr sz="4200">
                <a:solidFill>
                  <a:schemeClr val="dk2"/>
                </a:solidFill>
              </a:defRPr>
            </a:lvl8pPr>
            <a:lvl9pPr lvl="8" rtl="0" algn="ctr">
              <a:lnSpc>
                <a:spcPct val="100000"/>
              </a:lnSpc>
              <a:spcBef>
                <a:spcPts val="0"/>
              </a:spcBef>
              <a:spcAft>
                <a:spcPts val="0"/>
              </a:spcAft>
              <a:buClr>
                <a:schemeClr val="dk2"/>
              </a:buClr>
              <a:buSzPts val="4200"/>
              <a:buNone/>
              <a:defRPr sz="4200">
                <a:solidFill>
                  <a:schemeClr val="dk2"/>
                </a:solidFill>
              </a:defRPr>
            </a:lvl9pPr>
          </a:lstStyle>
          <a:p/>
        </p:txBody>
      </p:sp>
      <p:sp>
        <p:nvSpPr>
          <p:cNvPr id="232" name="Google Shape;232;p50"/>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3" name="Google Shape;233;p5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234" name="Google Shape;234;p5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sp>
        <p:nvSpPr>
          <p:cNvPr id="236" name="Google Shape;236;p51"/>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1"/>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sp>
        <p:nvSpPr>
          <p:cNvPr id="239" name="Google Shape;239;p5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0" name="Shape 240"/>
        <p:cNvGrpSpPr/>
        <p:nvPr/>
      </p:nvGrpSpPr>
      <p:grpSpPr>
        <a:xfrm>
          <a:off x="0" y="0"/>
          <a:ext cx="0" cy="0"/>
          <a:chOff x="0" y="0"/>
          <a:chExt cx="0" cy="0"/>
        </a:xfrm>
      </p:grpSpPr>
      <p:sp>
        <p:nvSpPr>
          <p:cNvPr id="241" name="Google Shape;241;p52"/>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2" name="Google Shape;242;p5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3" name="Shape 243"/>
        <p:cNvGrpSpPr/>
        <p:nvPr/>
      </p:nvGrpSpPr>
      <p:grpSpPr>
        <a:xfrm>
          <a:off x="0" y="0"/>
          <a:ext cx="0" cy="0"/>
          <a:chOff x="0" y="0"/>
          <a:chExt cx="0" cy="0"/>
        </a:xfrm>
      </p:grpSpPr>
      <p:sp>
        <p:nvSpPr>
          <p:cNvPr id="244" name="Google Shape;244;p53"/>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3"/>
          <p:cNvSpPr/>
          <p:nvPr/>
        </p:nvSpPr>
        <p:spPr>
          <a:xfrm flipH="1">
            <a:off x="8246400" y="4245875"/>
            <a:ext cx="897600" cy="897600"/>
          </a:xfrm>
          <a:prstGeom prst="round1Rect">
            <a:avLst>
              <a:gd fmla="val 16667" name="adj"/>
            </a:avLst>
          </a:prstGeom>
          <a:solidFill>
            <a:schemeClr val="lt1">
              <a:alpha val="6784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53"/>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47" name="Google Shape;247;p53"/>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
        <p:nvSpPr>
          <p:cNvPr id="248" name="Google Shape;248;p5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9" name="Shape 249"/>
        <p:cNvGrpSpPr/>
        <p:nvPr/>
      </p:nvGrpSpPr>
      <p:grpSpPr>
        <a:xfrm>
          <a:off x="0" y="0"/>
          <a:ext cx="0" cy="0"/>
          <a:chOff x="0" y="0"/>
          <a:chExt cx="0" cy="0"/>
        </a:xfrm>
      </p:grpSpPr>
      <p:sp>
        <p:nvSpPr>
          <p:cNvPr id="250" name="Google Shape;250;p5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253" name="Google Shape;253;p54"/>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54" name="Google Shape;254;p5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5" name="Shape 255"/>
        <p:cNvGrpSpPr/>
        <p:nvPr/>
      </p:nvGrpSpPr>
      <p:grpSpPr>
        <a:xfrm>
          <a:off x="0" y="0"/>
          <a:ext cx="0" cy="0"/>
          <a:chOff x="0" y="0"/>
          <a:chExt cx="0" cy="0"/>
        </a:xfrm>
      </p:grpSpPr>
      <p:sp>
        <p:nvSpPr>
          <p:cNvPr id="256" name="Google Shape;256;p5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5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5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259" name="Google Shape;259;p55"/>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60" name="Google Shape;260;p55"/>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61" name="Google Shape;261;p5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2" name="Shape 262"/>
        <p:cNvGrpSpPr/>
        <p:nvPr/>
      </p:nvGrpSpPr>
      <p:grpSpPr>
        <a:xfrm>
          <a:off x="0" y="0"/>
          <a:ext cx="0" cy="0"/>
          <a:chOff x="0" y="0"/>
          <a:chExt cx="0" cy="0"/>
        </a:xfrm>
      </p:grpSpPr>
      <p:sp>
        <p:nvSpPr>
          <p:cNvPr id="263" name="Google Shape;263;p56"/>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6"/>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6"/>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66" name="Google Shape;266;p56"/>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chemeClr val="lt1"/>
              </a:buClr>
              <a:buSzPts val="1200"/>
              <a:buChar char="●"/>
              <a:defRPr sz="1200">
                <a:solidFill>
                  <a:schemeClr val="lt1"/>
                </a:solidFill>
              </a:defRPr>
            </a:lvl1pPr>
            <a:lvl2pPr indent="-304800" lvl="1" marL="914400" rtl="0" algn="l">
              <a:lnSpc>
                <a:spcPct val="115000"/>
              </a:lnSpc>
              <a:spcBef>
                <a:spcPts val="1600"/>
              </a:spcBef>
              <a:spcAft>
                <a:spcPts val="0"/>
              </a:spcAft>
              <a:buClr>
                <a:schemeClr val="lt1"/>
              </a:buClr>
              <a:buSzPts val="1200"/>
              <a:buChar char="○"/>
              <a:defRPr sz="1200">
                <a:solidFill>
                  <a:schemeClr val="lt1"/>
                </a:solidFill>
              </a:defRPr>
            </a:lvl2pPr>
            <a:lvl3pPr indent="-304800" lvl="2" marL="1371600" rtl="0" algn="l">
              <a:lnSpc>
                <a:spcPct val="115000"/>
              </a:lnSpc>
              <a:spcBef>
                <a:spcPts val="1600"/>
              </a:spcBef>
              <a:spcAft>
                <a:spcPts val="0"/>
              </a:spcAft>
              <a:buClr>
                <a:schemeClr val="lt1"/>
              </a:buClr>
              <a:buSzPts val="1200"/>
              <a:buChar char="■"/>
              <a:defRPr sz="1200">
                <a:solidFill>
                  <a:schemeClr val="lt1"/>
                </a:solidFill>
              </a:defRPr>
            </a:lvl3pPr>
            <a:lvl4pPr indent="-304800" lvl="3" marL="1828800" rtl="0" algn="l">
              <a:lnSpc>
                <a:spcPct val="115000"/>
              </a:lnSpc>
              <a:spcBef>
                <a:spcPts val="1600"/>
              </a:spcBef>
              <a:spcAft>
                <a:spcPts val="0"/>
              </a:spcAft>
              <a:buClr>
                <a:schemeClr val="lt1"/>
              </a:buClr>
              <a:buSzPts val="1200"/>
              <a:buChar char="●"/>
              <a:defRPr sz="1200">
                <a:solidFill>
                  <a:schemeClr val="lt1"/>
                </a:solidFill>
              </a:defRPr>
            </a:lvl4pPr>
            <a:lvl5pPr indent="-304800" lvl="4" marL="2286000" rtl="0" algn="l">
              <a:lnSpc>
                <a:spcPct val="115000"/>
              </a:lnSpc>
              <a:spcBef>
                <a:spcPts val="1600"/>
              </a:spcBef>
              <a:spcAft>
                <a:spcPts val="0"/>
              </a:spcAft>
              <a:buClr>
                <a:schemeClr val="lt1"/>
              </a:buClr>
              <a:buSzPts val="1200"/>
              <a:buChar char="○"/>
              <a:defRPr sz="1200">
                <a:solidFill>
                  <a:schemeClr val="lt1"/>
                </a:solidFill>
              </a:defRPr>
            </a:lvl5pPr>
            <a:lvl6pPr indent="-304800" lvl="5" marL="2743200" rtl="0" algn="l">
              <a:lnSpc>
                <a:spcPct val="115000"/>
              </a:lnSpc>
              <a:spcBef>
                <a:spcPts val="1600"/>
              </a:spcBef>
              <a:spcAft>
                <a:spcPts val="0"/>
              </a:spcAft>
              <a:buClr>
                <a:schemeClr val="lt1"/>
              </a:buClr>
              <a:buSzPts val="1200"/>
              <a:buChar char="■"/>
              <a:defRPr sz="1200">
                <a:solidFill>
                  <a:schemeClr val="lt1"/>
                </a:solidFill>
              </a:defRPr>
            </a:lvl6pPr>
            <a:lvl7pPr indent="-304800" lvl="6" marL="3200400" rtl="0" algn="l">
              <a:lnSpc>
                <a:spcPct val="115000"/>
              </a:lnSpc>
              <a:spcBef>
                <a:spcPts val="1600"/>
              </a:spcBef>
              <a:spcAft>
                <a:spcPts val="0"/>
              </a:spcAft>
              <a:buClr>
                <a:schemeClr val="lt1"/>
              </a:buClr>
              <a:buSzPts val="1200"/>
              <a:buChar char="●"/>
              <a:defRPr sz="1200">
                <a:solidFill>
                  <a:schemeClr val="lt1"/>
                </a:solidFill>
              </a:defRPr>
            </a:lvl7pPr>
            <a:lvl8pPr indent="-304800" lvl="7" marL="3657600" rtl="0" algn="l">
              <a:lnSpc>
                <a:spcPct val="115000"/>
              </a:lnSpc>
              <a:spcBef>
                <a:spcPts val="1600"/>
              </a:spcBef>
              <a:spcAft>
                <a:spcPts val="0"/>
              </a:spcAft>
              <a:buClr>
                <a:schemeClr val="lt1"/>
              </a:buClr>
              <a:buSzPts val="1200"/>
              <a:buChar char="○"/>
              <a:defRPr sz="1200">
                <a:solidFill>
                  <a:schemeClr val="lt1"/>
                </a:solidFill>
              </a:defRPr>
            </a:lvl8pPr>
            <a:lvl9pPr indent="-304800" lvl="8" marL="4114800" rtl="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67" name="Google Shape;267;p5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8" name="Shape 268"/>
        <p:cNvGrpSpPr/>
        <p:nvPr/>
      </p:nvGrpSpPr>
      <p:grpSpPr>
        <a:xfrm>
          <a:off x="0" y="0"/>
          <a:ext cx="0" cy="0"/>
          <a:chOff x="0" y="0"/>
          <a:chExt cx="0" cy="0"/>
        </a:xfrm>
      </p:grpSpPr>
      <p:sp>
        <p:nvSpPr>
          <p:cNvPr id="269" name="Google Shape;269;p57"/>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6000"/>
              <a:buNone/>
              <a:defRPr sz="6000"/>
            </a:lvl1pPr>
            <a:lvl2pPr lvl="1" rtl="0" algn="l">
              <a:lnSpc>
                <a:spcPct val="100000"/>
              </a:lnSpc>
              <a:spcBef>
                <a:spcPts val="0"/>
              </a:spcBef>
              <a:spcAft>
                <a:spcPts val="0"/>
              </a:spcAft>
              <a:buSzPts val="6000"/>
              <a:buNone/>
              <a:defRPr sz="6000"/>
            </a:lvl2pPr>
            <a:lvl3pPr lvl="2" rtl="0" algn="l">
              <a:lnSpc>
                <a:spcPct val="100000"/>
              </a:lnSpc>
              <a:spcBef>
                <a:spcPts val="0"/>
              </a:spcBef>
              <a:spcAft>
                <a:spcPts val="0"/>
              </a:spcAft>
              <a:buSzPts val="6000"/>
              <a:buNone/>
              <a:defRPr sz="6000"/>
            </a:lvl3pPr>
            <a:lvl4pPr lvl="3" rtl="0" algn="l">
              <a:lnSpc>
                <a:spcPct val="100000"/>
              </a:lnSpc>
              <a:spcBef>
                <a:spcPts val="0"/>
              </a:spcBef>
              <a:spcAft>
                <a:spcPts val="0"/>
              </a:spcAft>
              <a:buSzPts val="6000"/>
              <a:buNone/>
              <a:defRPr sz="6000"/>
            </a:lvl4pPr>
            <a:lvl5pPr lvl="4" rtl="0" algn="l">
              <a:lnSpc>
                <a:spcPct val="100000"/>
              </a:lnSpc>
              <a:spcBef>
                <a:spcPts val="0"/>
              </a:spcBef>
              <a:spcAft>
                <a:spcPts val="0"/>
              </a:spcAft>
              <a:buSzPts val="6000"/>
              <a:buNone/>
              <a:defRPr sz="6000"/>
            </a:lvl5pPr>
            <a:lvl6pPr lvl="5" rtl="0" algn="l">
              <a:lnSpc>
                <a:spcPct val="100000"/>
              </a:lnSpc>
              <a:spcBef>
                <a:spcPts val="0"/>
              </a:spcBef>
              <a:spcAft>
                <a:spcPts val="0"/>
              </a:spcAft>
              <a:buSzPts val="6000"/>
              <a:buNone/>
              <a:defRPr sz="6000"/>
            </a:lvl6pPr>
            <a:lvl7pPr lvl="6" rtl="0" algn="l">
              <a:lnSpc>
                <a:spcPct val="100000"/>
              </a:lnSpc>
              <a:spcBef>
                <a:spcPts val="0"/>
              </a:spcBef>
              <a:spcAft>
                <a:spcPts val="0"/>
              </a:spcAft>
              <a:buSzPts val="6000"/>
              <a:buNone/>
              <a:defRPr sz="6000"/>
            </a:lvl7pPr>
            <a:lvl8pPr lvl="7" rtl="0" algn="l">
              <a:lnSpc>
                <a:spcPct val="100000"/>
              </a:lnSpc>
              <a:spcBef>
                <a:spcPts val="0"/>
              </a:spcBef>
              <a:spcAft>
                <a:spcPts val="0"/>
              </a:spcAft>
              <a:buSzPts val="6000"/>
              <a:buNone/>
              <a:defRPr sz="6000"/>
            </a:lvl8pPr>
            <a:lvl9pPr lvl="8" rtl="0" algn="l">
              <a:lnSpc>
                <a:spcPct val="100000"/>
              </a:lnSpc>
              <a:spcBef>
                <a:spcPts val="0"/>
              </a:spcBef>
              <a:spcAft>
                <a:spcPts val="0"/>
              </a:spcAft>
              <a:buSzPts val="6000"/>
              <a:buNone/>
              <a:defRPr sz="6000"/>
            </a:lvl9pPr>
          </a:lstStyle>
          <a:p/>
        </p:txBody>
      </p:sp>
      <p:sp>
        <p:nvSpPr>
          <p:cNvPr id="270" name="Google Shape;270;p5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1" name="Shape 271"/>
        <p:cNvGrpSpPr/>
        <p:nvPr/>
      </p:nvGrpSpPr>
      <p:grpSpPr>
        <a:xfrm>
          <a:off x="0" y="0"/>
          <a:ext cx="0" cy="0"/>
          <a:chOff x="0" y="0"/>
          <a:chExt cx="0" cy="0"/>
        </a:xfrm>
      </p:grpSpPr>
      <p:sp>
        <p:nvSpPr>
          <p:cNvPr id="272" name="Google Shape;272;p58"/>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8"/>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8"/>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Clr>
                <a:schemeClr val="lt1"/>
              </a:buClr>
              <a:buSzPts val="1200"/>
              <a:buNone/>
              <a:defRPr sz="1200">
                <a:solidFill>
                  <a:schemeClr val="lt1"/>
                </a:solidFill>
              </a:defRPr>
            </a:lvl1pPr>
          </a:lstStyle>
          <a:p/>
        </p:txBody>
      </p:sp>
      <p:sp>
        <p:nvSpPr>
          <p:cNvPr id="275" name="Google Shape;275;p5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76" name="Shape 276"/>
        <p:cNvGrpSpPr/>
        <p:nvPr/>
      </p:nvGrpSpPr>
      <p:grpSpPr>
        <a:xfrm>
          <a:off x="0" y="0"/>
          <a:ext cx="0" cy="0"/>
          <a:chOff x="0" y="0"/>
          <a:chExt cx="0" cy="0"/>
        </a:xfrm>
      </p:grpSpPr>
      <p:sp>
        <p:nvSpPr>
          <p:cNvPr id="277" name="Google Shape;277;p59"/>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2000"/>
              <a:buNone/>
              <a:defRPr sz="12000">
                <a:solidFill>
                  <a:schemeClr val="dk2"/>
                </a:solidFill>
              </a:defRPr>
            </a:lvl1pPr>
            <a:lvl2pPr lvl="1" rtl="0" algn="ctr">
              <a:lnSpc>
                <a:spcPct val="100000"/>
              </a:lnSpc>
              <a:spcBef>
                <a:spcPts val="0"/>
              </a:spcBef>
              <a:spcAft>
                <a:spcPts val="0"/>
              </a:spcAft>
              <a:buClr>
                <a:schemeClr val="dk2"/>
              </a:buClr>
              <a:buSzPts val="12000"/>
              <a:buNone/>
              <a:defRPr sz="12000">
                <a:solidFill>
                  <a:schemeClr val="dk2"/>
                </a:solidFill>
              </a:defRPr>
            </a:lvl2pPr>
            <a:lvl3pPr lvl="2" rtl="0" algn="ctr">
              <a:lnSpc>
                <a:spcPct val="100000"/>
              </a:lnSpc>
              <a:spcBef>
                <a:spcPts val="0"/>
              </a:spcBef>
              <a:spcAft>
                <a:spcPts val="0"/>
              </a:spcAft>
              <a:buClr>
                <a:schemeClr val="dk2"/>
              </a:buClr>
              <a:buSzPts val="12000"/>
              <a:buNone/>
              <a:defRPr sz="12000">
                <a:solidFill>
                  <a:schemeClr val="dk2"/>
                </a:solidFill>
              </a:defRPr>
            </a:lvl3pPr>
            <a:lvl4pPr lvl="3" rtl="0" algn="ctr">
              <a:lnSpc>
                <a:spcPct val="100000"/>
              </a:lnSpc>
              <a:spcBef>
                <a:spcPts val="0"/>
              </a:spcBef>
              <a:spcAft>
                <a:spcPts val="0"/>
              </a:spcAft>
              <a:buClr>
                <a:schemeClr val="dk2"/>
              </a:buClr>
              <a:buSzPts val="12000"/>
              <a:buNone/>
              <a:defRPr sz="12000">
                <a:solidFill>
                  <a:schemeClr val="dk2"/>
                </a:solidFill>
              </a:defRPr>
            </a:lvl4pPr>
            <a:lvl5pPr lvl="4" rtl="0" algn="ctr">
              <a:lnSpc>
                <a:spcPct val="100000"/>
              </a:lnSpc>
              <a:spcBef>
                <a:spcPts val="0"/>
              </a:spcBef>
              <a:spcAft>
                <a:spcPts val="0"/>
              </a:spcAft>
              <a:buClr>
                <a:schemeClr val="dk2"/>
              </a:buClr>
              <a:buSzPts val="12000"/>
              <a:buNone/>
              <a:defRPr sz="12000">
                <a:solidFill>
                  <a:schemeClr val="dk2"/>
                </a:solidFill>
              </a:defRPr>
            </a:lvl5pPr>
            <a:lvl6pPr lvl="5" rtl="0" algn="ctr">
              <a:lnSpc>
                <a:spcPct val="100000"/>
              </a:lnSpc>
              <a:spcBef>
                <a:spcPts val="0"/>
              </a:spcBef>
              <a:spcAft>
                <a:spcPts val="0"/>
              </a:spcAft>
              <a:buClr>
                <a:schemeClr val="dk2"/>
              </a:buClr>
              <a:buSzPts val="12000"/>
              <a:buNone/>
              <a:defRPr sz="12000">
                <a:solidFill>
                  <a:schemeClr val="dk2"/>
                </a:solidFill>
              </a:defRPr>
            </a:lvl6pPr>
            <a:lvl7pPr lvl="6" rtl="0" algn="ctr">
              <a:lnSpc>
                <a:spcPct val="100000"/>
              </a:lnSpc>
              <a:spcBef>
                <a:spcPts val="0"/>
              </a:spcBef>
              <a:spcAft>
                <a:spcPts val="0"/>
              </a:spcAft>
              <a:buClr>
                <a:schemeClr val="dk2"/>
              </a:buClr>
              <a:buSzPts val="12000"/>
              <a:buNone/>
              <a:defRPr sz="12000">
                <a:solidFill>
                  <a:schemeClr val="dk2"/>
                </a:solidFill>
              </a:defRPr>
            </a:lvl7pPr>
            <a:lvl8pPr lvl="7" rtl="0" algn="ctr">
              <a:lnSpc>
                <a:spcPct val="100000"/>
              </a:lnSpc>
              <a:spcBef>
                <a:spcPts val="0"/>
              </a:spcBef>
              <a:spcAft>
                <a:spcPts val="0"/>
              </a:spcAft>
              <a:buClr>
                <a:schemeClr val="dk2"/>
              </a:buClr>
              <a:buSzPts val="12000"/>
              <a:buNone/>
              <a:defRPr sz="12000">
                <a:solidFill>
                  <a:schemeClr val="dk2"/>
                </a:solidFill>
              </a:defRPr>
            </a:lvl8pPr>
            <a:lvl9pPr lvl="8" rtl="0"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78" name="Google Shape;278;p59"/>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279" name="Google Shape;279;p5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80" name="Shape 280"/>
        <p:cNvGrpSpPr/>
        <p:nvPr/>
      </p:nvGrpSpPr>
      <p:grpSpPr>
        <a:xfrm>
          <a:off x="0" y="0"/>
          <a:ext cx="0" cy="0"/>
          <a:chOff x="0" y="0"/>
          <a:chExt cx="0" cy="0"/>
        </a:xfrm>
      </p:grpSpPr>
      <p:sp>
        <p:nvSpPr>
          <p:cNvPr id="281" name="Google Shape;281;p6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82" name="Shape 282"/>
        <p:cNvGrpSpPr/>
        <p:nvPr/>
      </p:nvGrpSpPr>
      <p:grpSpPr>
        <a:xfrm>
          <a:off x="0" y="0"/>
          <a:ext cx="0" cy="0"/>
          <a:chOff x="0" y="0"/>
          <a:chExt cx="0" cy="0"/>
        </a:xfrm>
      </p:grpSpPr>
      <p:sp>
        <p:nvSpPr>
          <p:cNvPr id="283" name="Google Shape;283;p61"/>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3200"/>
              <a:buNone/>
              <a:defRPr/>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84" name="Google Shape;284;p61"/>
          <p:cNvSpPr txBox="1"/>
          <p:nvPr>
            <p:ph idx="1" type="body"/>
          </p:nvPr>
        </p:nvSpPr>
        <p:spPr>
          <a:xfrm>
            <a:off x="457200" y="1151335"/>
            <a:ext cx="4040100" cy="4800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rgbClr val="00528B"/>
              </a:buClr>
              <a:buSzPts val="2400"/>
              <a:buFont typeface="Arimo"/>
              <a:buNone/>
              <a:defRPr b="1" sz="2400"/>
            </a:lvl1pPr>
            <a:lvl2pPr indent="-228600" lvl="1" marL="914400" rtl="0" algn="l">
              <a:spcBef>
                <a:spcPts val="400"/>
              </a:spcBef>
              <a:spcAft>
                <a:spcPts val="0"/>
              </a:spcAft>
              <a:buClr>
                <a:schemeClr val="dk1"/>
              </a:buClr>
              <a:buSzPts val="2000"/>
              <a:buFont typeface="Arimo"/>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Font typeface="Arial"/>
              <a:buNone/>
              <a:defRPr b="1" sz="1600"/>
            </a:lvl4pPr>
            <a:lvl5pPr indent="-228600" lvl="4" marL="2286000" rtl="0" algn="l">
              <a:spcBef>
                <a:spcPts val="320"/>
              </a:spcBef>
              <a:spcAft>
                <a:spcPts val="0"/>
              </a:spcAft>
              <a:buClr>
                <a:schemeClr val="dk1"/>
              </a:buClr>
              <a:buSzPts val="1600"/>
              <a:buFont typeface="Arial"/>
              <a:buNone/>
              <a:defRPr b="1" sz="1600"/>
            </a:lvl5pPr>
            <a:lvl6pPr indent="-228600" lvl="5" marL="2743200" rtl="0" algn="l">
              <a:spcBef>
                <a:spcPts val="320"/>
              </a:spcBef>
              <a:spcAft>
                <a:spcPts val="0"/>
              </a:spcAft>
              <a:buClr>
                <a:schemeClr val="dk1"/>
              </a:buClr>
              <a:buSzPts val="1600"/>
              <a:buFont typeface="Arial"/>
              <a:buNone/>
              <a:defRPr b="1" sz="1600"/>
            </a:lvl6pPr>
            <a:lvl7pPr indent="-228600" lvl="6" marL="3200400" rtl="0" algn="l">
              <a:spcBef>
                <a:spcPts val="320"/>
              </a:spcBef>
              <a:spcAft>
                <a:spcPts val="0"/>
              </a:spcAft>
              <a:buClr>
                <a:schemeClr val="dk1"/>
              </a:buClr>
              <a:buSzPts val="1600"/>
              <a:buFont typeface="Arial"/>
              <a:buNone/>
              <a:defRPr b="1" sz="1600"/>
            </a:lvl7pPr>
            <a:lvl8pPr indent="-228600" lvl="7" marL="3657600" rtl="0" algn="l">
              <a:spcBef>
                <a:spcPts val="320"/>
              </a:spcBef>
              <a:spcAft>
                <a:spcPts val="0"/>
              </a:spcAft>
              <a:buClr>
                <a:schemeClr val="dk1"/>
              </a:buClr>
              <a:buSzPts val="1600"/>
              <a:buFont typeface="Arial"/>
              <a:buNone/>
              <a:defRPr b="1" sz="1600"/>
            </a:lvl8pPr>
            <a:lvl9pPr indent="-228600" lvl="8" marL="4114800" rtl="0" algn="l">
              <a:spcBef>
                <a:spcPts val="320"/>
              </a:spcBef>
              <a:spcAft>
                <a:spcPts val="0"/>
              </a:spcAft>
              <a:buClr>
                <a:schemeClr val="dk1"/>
              </a:buClr>
              <a:buSzPts val="1600"/>
              <a:buFont typeface="Arial"/>
              <a:buNone/>
              <a:defRPr b="1" sz="1600"/>
            </a:lvl9pPr>
          </a:lstStyle>
          <a:p/>
        </p:txBody>
      </p:sp>
      <p:sp>
        <p:nvSpPr>
          <p:cNvPr id="285" name="Google Shape;285;p61"/>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rgbClr val="00528B"/>
              </a:buClr>
              <a:buSzPts val="2400"/>
              <a:buFont typeface="Arimo"/>
              <a:buChar char="●"/>
              <a:defRPr sz="2400"/>
            </a:lvl1pPr>
            <a:lvl2pPr indent="-355600" lvl="1" marL="914400" rtl="0" algn="l">
              <a:spcBef>
                <a:spcPts val="400"/>
              </a:spcBef>
              <a:spcAft>
                <a:spcPts val="0"/>
              </a:spcAft>
              <a:buClr>
                <a:schemeClr val="dk1"/>
              </a:buClr>
              <a:buSzPts val="2000"/>
              <a:buFont typeface="Arimo"/>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Font typeface="Arial"/>
              <a:buChar char="●"/>
              <a:defRPr sz="1600"/>
            </a:lvl4pPr>
            <a:lvl5pPr indent="-330200" lvl="4" marL="2286000" rtl="0" algn="l">
              <a:spcBef>
                <a:spcPts val="320"/>
              </a:spcBef>
              <a:spcAft>
                <a:spcPts val="0"/>
              </a:spcAft>
              <a:buClr>
                <a:schemeClr val="dk1"/>
              </a:buClr>
              <a:buSzPts val="1600"/>
              <a:buFont typeface="Arial"/>
              <a:buChar char="○"/>
              <a:defRPr sz="1600"/>
            </a:lvl5pPr>
            <a:lvl6pPr indent="-330200" lvl="5" marL="2743200" rtl="0" algn="l">
              <a:spcBef>
                <a:spcPts val="320"/>
              </a:spcBef>
              <a:spcAft>
                <a:spcPts val="0"/>
              </a:spcAft>
              <a:buClr>
                <a:schemeClr val="dk1"/>
              </a:buClr>
              <a:buSzPts val="1600"/>
              <a:buFont typeface="Arial"/>
              <a:buChar char="■"/>
              <a:defRPr sz="1600"/>
            </a:lvl6pPr>
            <a:lvl7pPr indent="-330200" lvl="6" marL="3200400" rtl="0" algn="l">
              <a:spcBef>
                <a:spcPts val="320"/>
              </a:spcBef>
              <a:spcAft>
                <a:spcPts val="0"/>
              </a:spcAft>
              <a:buClr>
                <a:schemeClr val="dk1"/>
              </a:buClr>
              <a:buSzPts val="1600"/>
              <a:buFont typeface="Arial"/>
              <a:buChar char="●"/>
              <a:defRPr sz="1600"/>
            </a:lvl7pPr>
            <a:lvl8pPr indent="-330200" lvl="7" marL="3657600" rtl="0" algn="l">
              <a:spcBef>
                <a:spcPts val="320"/>
              </a:spcBef>
              <a:spcAft>
                <a:spcPts val="0"/>
              </a:spcAft>
              <a:buClr>
                <a:schemeClr val="dk1"/>
              </a:buClr>
              <a:buSzPts val="1600"/>
              <a:buFont typeface="Arial"/>
              <a:buChar char="○"/>
              <a:defRPr sz="1600"/>
            </a:lvl8pPr>
            <a:lvl9pPr indent="-330200" lvl="8" marL="4114800" rtl="0" algn="l">
              <a:spcBef>
                <a:spcPts val="320"/>
              </a:spcBef>
              <a:spcAft>
                <a:spcPts val="0"/>
              </a:spcAft>
              <a:buClr>
                <a:schemeClr val="dk1"/>
              </a:buClr>
              <a:buSzPts val="1600"/>
              <a:buFont typeface="Arial"/>
              <a:buChar char="■"/>
              <a:defRPr sz="1600"/>
            </a:lvl9pPr>
          </a:lstStyle>
          <a:p/>
        </p:txBody>
      </p:sp>
      <p:sp>
        <p:nvSpPr>
          <p:cNvPr id="286" name="Google Shape;286;p61"/>
          <p:cNvSpPr txBox="1"/>
          <p:nvPr>
            <p:ph idx="3" type="body"/>
          </p:nvPr>
        </p:nvSpPr>
        <p:spPr>
          <a:xfrm>
            <a:off x="4645033" y="1151335"/>
            <a:ext cx="4041900" cy="4800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rgbClr val="00528B"/>
              </a:buClr>
              <a:buSzPts val="2400"/>
              <a:buFont typeface="Arimo"/>
              <a:buNone/>
              <a:defRPr b="1" sz="2400"/>
            </a:lvl1pPr>
            <a:lvl2pPr indent="-228600" lvl="1" marL="914400" rtl="0" algn="l">
              <a:spcBef>
                <a:spcPts val="400"/>
              </a:spcBef>
              <a:spcAft>
                <a:spcPts val="0"/>
              </a:spcAft>
              <a:buClr>
                <a:schemeClr val="dk1"/>
              </a:buClr>
              <a:buSzPts val="2000"/>
              <a:buFont typeface="Arimo"/>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Font typeface="Arial"/>
              <a:buNone/>
              <a:defRPr b="1" sz="1600"/>
            </a:lvl4pPr>
            <a:lvl5pPr indent="-228600" lvl="4" marL="2286000" rtl="0" algn="l">
              <a:spcBef>
                <a:spcPts val="320"/>
              </a:spcBef>
              <a:spcAft>
                <a:spcPts val="0"/>
              </a:spcAft>
              <a:buClr>
                <a:schemeClr val="dk1"/>
              </a:buClr>
              <a:buSzPts val="1600"/>
              <a:buFont typeface="Arial"/>
              <a:buNone/>
              <a:defRPr b="1" sz="1600"/>
            </a:lvl5pPr>
            <a:lvl6pPr indent="-228600" lvl="5" marL="2743200" rtl="0" algn="l">
              <a:spcBef>
                <a:spcPts val="320"/>
              </a:spcBef>
              <a:spcAft>
                <a:spcPts val="0"/>
              </a:spcAft>
              <a:buClr>
                <a:schemeClr val="dk1"/>
              </a:buClr>
              <a:buSzPts val="1600"/>
              <a:buFont typeface="Arial"/>
              <a:buNone/>
              <a:defRPr b="1" sz="1600"/>
            </a:lvl6pPr>
            <a:lvl7pPr indent="-228600" lvl="6" marL="3200400" rtl="0" algn="l">
              <a:spcBef>
                <a:spcPts val="320"/>
              </a:spcBef>
              <a:spcAft>
                <a:spcPts val="0"/>
              </a:spcAft>
              <a:buClr>
                <a:schemeClr val="dk1"/>
              </a:buClr>
              <a:buSzPts val="1600"/>
              <a:buFont typeface="Arial"/>
              <a:buNone/>
              <a:defRPr b="1" sz="1600"/>
            </a:lvl7pPr>
            <a:lvl8pPr indent="-228600" lvl="7" marL="3657600" rtl="0" algn="l">
              <a:spcBef>
                <a:spcPts val="320"/>
              </a:spcBef>
              <a:spcAft>
                <a:spcPts val="0"/>
              </a:spcAft>
              <a:buClr>
                <a:schemeClr val="dk1"/>
              </a:buClr>
              <a:buSzPts val="1600"/>
              <a:buFont typeface="Arial"/>
              <a:buNone/>
              <a:defRPr b="1" sz="1600"/>
            </a:lvl8pPr>
            <a:lvl9pPr indent="-228600" lvl="8" marL="4114800" rtl="0" algn="l">
              <a:spcBef>
                <a:spcPts val="320"/>
              </a:spcBef>
              <a:spcAft>
                <a:spcPts val="0"/>
              </a:spcAft>
              <a:buClr>
                <a:schemeClr val="dk1"/>
              </a:buClr>
              <a:buSzPts val="1600"/>
              <a:buFont typeface="Arial"/>
              <a:buNone/>
              <a:defRPr b="1" sz="1600"/>
            </a:lvl9pPr>
          </a:lstStyle>
          <a:p/>
        </p:txBody>
      </p:sp>
      <p:sp>
        <p:nvSpPr>
          <p:cNvPr id="287" name="Google Shape;287;p61"/>
          <p:cNvSpPr txBox="1"/>
          <p:nvPr>
            <p:ph idx="4" type="body"/>
          </p:nvPr>
        </p:nvSpPr>
        <p:spPr>
          <a:xfrm>
            <a:off x="4645033" y="1631156"/>
            <a:ext cx="40419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rgbClr val="00528B"/>
              </a:buClr>
              <a:buSzPts val="2400"/>
              <a:buFont typeface="Arimo"/>
              <a:buChar char="●"/>
              <a:defRPr sz="2400"/>
            </a:lvl1pPr>
            <a:lvl2pPr indent="-355600" lvl="1" marL="914400" rtl="0" algn="l">
              <a:spcBef>
                <a:spcPts val="400"/>
              </a:spcBef>
              <a:spcAft>
                <a:spcPts val="0"/>
              </a:spcAft>
              <a:buClr>
                <a:schemeClr val="dk1"/>
              </a:buClr>
              <a:buSzPts val="2000"/>
              <a:buFont typeface="Arimo"/>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Font typeface="Arial"/>
              <a:buChar char="●"/>
              <a:defRPr sz="1600"/>
            </a:lvl4pPr>
            <a:lvl5pPr indent="-330200" lvl="4" marL="2286000" rtl="0" algn="l">
              <a:spcBef>
                <a:spcPts val="320"/>
              </a:spcBef>
              <a:spcAft>
                <a:spcPts val="0"/>
              </a:spcAft>
              <a:buClr>
                <a:schemeClr val="dk1"/>
              </a:buClr>
              <a:buSzPts val="1600"/>
              <a:buFont typeface="Arial"/>
              <a:buChar char="○"/>
              <a:defRPr sz="1600"/>
            </a:lvl5pPr>
            <a:lvl6pPr indent="-330200" lvl="5" marL="2743200" rtl="0" algn="l">
              <a:spcBef>
                <a:spcPts val="320"/>
              </a:spcBef>
              <a:spcAft>
                <a:spcPts val="0"/>
              </a:spcAft>
              <a:buClr>
                <a:schemeClr val="dk1"/>
              </a:buClr>
              <a:buSzPts val="1600"/>
              <a:buFont typeface="Arial"/>
              <a:buChar char="■"/>
              <a:defRPr sz="1600"/>
            </a:lvl6pPr>
            <a:lvl7pPr indent="-330200" lvl="6" marL="3200400" rtl="0" algn="l">
              <a:spcBef>
                <a:spcPts val="320"/>
              </a:spcBef>
              <a:spcAft>
                <a:spcPts val="0"/>
              </a:spcAft>
              <a:buClr>
                <a:schemeClr val="dk1"/>
              </a:buClr>
              <a:buSzPts val="1600"/>
              <a:buFont typeface="Arial"/>
              <a:buChar char="●"/>
              <a:defRPr sz="1600"/>
            </a:lvl7pPr>
            <a:lvl8pPr indent="-330200" lvl="7" marL="3657600" rtl="0" algn="l">
              <a:spcBef>
                <a:spcPts val="320"/>
              </a:spcBef>
              <a:spcAft>
                <a:spcPts val="0"/>
              </a:spcAft>
              <a:buClr>
                <a:schemeClr val="dk1"/>
              </a:buClr>
              <a:buSzPts val="1600"/>
              <a:buFont typeface="Arial"/>
              <a:buChar char="○"/>
              <a:defRPr sz="1600"/>
            </a:lvl8pPr>
            <a:lvl9pPr indent="-330200" lvl="8" marL="4114800" rtl="0" algn="l">
              <a:spcBef>
                <a:spcPts val="320"/>
              </a:spcBef>
              <a:spcAft>
                <a:spcPts val="0"/>
              </a:spcAft>
              <a:buClr>
                <a:schemeClr val="dk1"/>
              </a:buClr>
              <a:buSzPts val="1600"/>
              <a:buFont typeface="Arial"/>
              <a:buChar char="■"/>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6.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2.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theme" Target="../theme/theme3.xml"/><Relationship Id="rId12" Type="http://schemas.openxmlformats.org/officeDocument/2006/relationships/slideLayout" Target="../slideLayouts/slideLayout56.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52" name="Google Shape;52;p1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53" name="Google Shape;53;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108" name="Shape 108"/>
        <p:cNvGrpSpPr/>
        <p:nvPr/>
      </p:nvGrpSpPr>
      <p:grpSpPr>
        <a:xfrm>
          <a:off x="0" y="0"/>
          <a:ext cx="0" cy="0"/>
          <a:chOff x="0" y="0"/>
          <a:chExt cx="0" cy="0"/>
        </a:xfrm>
      </p:grpSpPr>
      <p:sp>
        <p:nvSpPr>
          <p:cNvPr id="109" name="Google Shape;109;p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110" name="Google Shape;110;p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111" name="Google Shape;111;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166" name="Shape 166"/>
        <p:cNvGrpSpPr/>
        <p:nvPr/>
      </p:nvGrpSpPr>
      <p:grpSpPr>
        <a:xfrm>
          <a:off x="0" y="0"/>
          <a:ext cx="0" cy="0"/>
          <a:chOff x="0" y="0"/>
          <a:chExt cx="0" cy="0"/>
        </a:xfrm>
      </p:grpSpPr>
      <p:sp>
        <p:nvSpPr>
          <p:cNvPr id="167" name="Google Shape;167;p3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168" name="Google Shape;168;p3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169" name="Google Shape;169;p3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24" name="Shape 224"/>
        <p:cNvGrpSpPr/>
        <p:nvPr/>
      </p:nvGrpSpPr>
      <p:grpSpPr>
        <a:xfrm>
          <a:off x="0" y="0"/>
          <a:ext cx="0" cy="0"/>
          <a:chOff x="0" y="0"/>
          <a:chExt cx="0" cy="0"/>
        </a:xfrm>
      </p:grpSpPr>
      <p:sp>
        <p:nvSpPr>
          <p:cNvPr id="225" name="Google Shape;225;p4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26" name="Google Shape;226;p49"/>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27" name="Google Shape;227;p4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26.png"/><Relationship Id="rId5" Type="http://schemas.openxmlformats.org/officeDocument/2006/relationships/image" Target="../media/image19.png"/><Relationship Id="rId6"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6.xml"/><Relationship Id="rId3" Type="http://schemas.openxmlformats.org/officeDocument/2006/relationships/hyperlink" Target="https://en.wikipedia.org/wiki/Local_search_(optimizatio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 Id="rId3" Type="http://schemas.openxmlformats.org/officeDocument/2006/relationships/image" Target="../media/image44.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4.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5.xml"/><Relationship Id="rId3" Type="http://schemas.openxmlformats.org/officeDocument/2006/relationships/image" Target="../media/image48.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0.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2.xml"/><Relationship Id="rId3" Type="http://schemas.openxmlformats.org/officeDocument/2006/relationships/image" Target="../media/image35.png"/><Relationship Id="rId4" Type="http://schemas.openxmlformats.org/officeDocument/2006/relationships/image" Target="../media/image50.png"/><Relationship Id="rId5"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6.xml"/><Relationship Id="rId3" Type="http://schemas.openxmlformats.org/officeDocument/2006/relationships/image" Target="../media/image55.png"/><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9.xml"/><Relationship Id="rId3" Type="http://schemas.openxmlformats.org/officeDocument/2006/relationships/image" Target="../media/image54.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0.xml"/><Relationship Id="rId3" Type="http://schemas.openxmlformats.org/officeDocument/2006/relationships/image" Target="../media/image59.png"/><Relationship Id="rId4" Type="http://schemas.openxmlformats.org/officeDocument/2006/relationships/image" Target="../media/image58.png"/><Relationship Id="rId5"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3.xml"/><Relationship Id="rId3"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4.xml"/><Relationship Id="rId3" Type="http://schemas.openxmlformats.org/officeDocument/2006/relationships/image" Target="../media/image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5.xml"/><Relationship Id="rId3"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6.xml"/><Relationship Id="rId3" Type="http://schemas.openxmlformats.org/officeDocument/2006/relationships/image" Target="../media/image61.png"/><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1.xml"/><Relationship Id="rId3" Type="http://schemas.openxmlformats.org/officeDocument/2006/relationships/image" Target="../media/image6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2.xml"/><Relationship Id="rId3" Type="http://schemas.openxmlformats.org/officeDocument/2006/relationships/image" Target="../media/image65.png"/><Relationship Id="rId4" Type="http://schemas.openxmlformats.org/officeDocument/2006/relationships/image" Target="../media/image60.png"/><Relationship Id="rId5"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3.xml"/><Relationship Id="rId3" Type="http://schemas.openxmlformats.org/officeDocument/2006/relationships/image" Target="../media/image68.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5.xml"/><Relationship Id="rId3" Type="http://schemas.openxmlformats.org/officeDocument/2006/relationships/image" Target="../media/image6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6.xml"/><Relationship Id="rId3"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7.xml"/><Relationship Id="rId3"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8.xml"/><Relationship Id="rId3" Type="http://schemas.openxmlformats.org/officeDocument/2006/relationships/image" Target="../media/image7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0.xml"/><Relationship Id="rId3" Type="http://schemas.openxmlformats.org/officeDocument/2006/relationships/image" Target="../media/image7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1.xml"/><Relationship Id="rId3" Type="http://schemas.openxmlformats.org/officeDocument/2006/relationships/image" Target="../media/image8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3.xml"/><Relationship Id="rId3" Type="http://schemas.openxmlformats.org/officeDocument/2006/relationships/image" Target="../media/image7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4.xml"/><Relationship Id="rId3" Type="http://schemas.openxmlformats.org/officeDocument/2006/relationships/image" Target="../media/image71.png"/><Relationship Id="rId4" Type="http://schemas.openxmlformats.org/officeDocument/2006/relationships/image" Target="../media/image7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5.xml"/><Relationship Id="rId3" Type="http://schemas.openxmlformats.org/officeDocument/2006/relationships/image" Target="../media/image8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6.xml"/><Relationship Id="rId3" Type="http://schemas.openxmlformats.org/officeDocument/2006/relationships/image" Target="../media/image77.png"/><Relationship Id="rId4" Type="http://schemas.openxmlformats.org/officeDocument/2006/relationships/image" Target="../media/image8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85.png"/><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84.jpg"/><Relationship Id="rId4" Type="http://schemas.openxmlformats.org/officeDocument/2006/relationships/image" Target="../media/image83.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sp>
        <p:nvSpPr>
          <p:cNvPr id="292" name="Google Shape;292;p62"/>
          <p:cNvSpPr txBox="1"/>
          <p:nvPr/>
        </p:nvSpPr>
        <p:spPr>
          <a:xfrm>
            <a:off x="0" y="0"/>
            <a:ext cx="9144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lang="en" sz="2400">
                <a:solidFill>
                  <a:srgbClr val="0033CC"/>
                </a:solidFill>
              </a:rPr>
              <a:t>FINAL REVIEW</a:t>
            </a:r>
            <a:endParaRPr b="0" i="0" sz="2400" u="none" cap="none" strike="noStrike">
              <a:solidFill>
                <a:srgbClr val="000000"/>
              </a:solidFill>
              <a:latin typeface="Arial"/>
              <a:ea typeface="Arial"/>
              <a:cs typeface="Arial"/>
              <a:sym typeface="Arial"/>
            </a:endParaRPr>
          </a:p>
        </p:txBody>
      </p:sp>
      <p:pic>
        <p:nvPicPr>
          <p:cNvPr id="293" name="Google Shape;293;p62"/>
          <p:cNvPicPr preferRelativeResize="0"/>
          <p:nvPr/>
        </p:nvPicPr>
        <p:blipFill rotWithShape="1">
          <a:blip r:embed="rId3">
            <a:alphaModFix/>
          </a:blip>
          <a:srcRect b="0" l="0" r="0" t="0"/>
          <a:stretch/>
        </p:blipFill>
        <p:spPr>
          <a:xfrm>
            <a:off x="0" y="3589734"/>
            <a:ext cx="9144003" cy="1553766"/>
          </a:xfrm>
          <a:prstGeom prst="rect">
            <a:avLst/>
          </a:prstGeom>
          <a:noFill/>
          <a:ln>
            <a:noFill/>
          </a:ln>
        </p:spPr>
      </p:pic>
      <p:sp>
        <p:nvSpPr>
          <p:cNvPr id="294" name="Google Shape;294;p62"/>
          <p:cNvSpPr txBox="1"/>
          <p:nvPr/>
        </p:nvSpPr>
        <p:spPr>
          <a:xfrm>
            <a:off x="0" y="554100"/>
            <a:ext cx="9144000" cy="7941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800"/>
              <a:buFont typeface="Arial"/>
              <a:buNone/>
            </a:pPr>
            <a:r>
              <a:rPr b="0" i="0" lang="en" sz="1800" u="none" cap="none" strike="noStrike">
                <a:solidFill>
                  <a:srgbClr val="002060"/>
                </a:solidFill>
                <a:latin typeface="Arial"/>
                <a:ea typeface="Arial"/>
                <a:cs typeface="Arial"/>
                <a:sym typeface="Arial"/>
              </a:rPr>
              <a:t>Ranganathan S V  -  18BME0374</a:t>
            </a:r>
            <a:endParaRPr b="0" i="0" sz="1800" u="none" cap="none" strike="noStrike">
              <a:solidFill>
                <a:srgbClr val="002060"/>
              </a:solidFill>
              <a:latin typeface="Arial"/>
              <a:ea typeface="Arial"/>
              <a:cs typeface="Arial"/>
              <a:sym typeface="Arial"/>
            </a:endParaRPr>
          </a:p>
          <a:p>
            <a:pPr indent="0" lvl="0" marL="0" marR="0" rtl="0" algn="ctr">
              <a:lnSpc>
                <a:spcPct val="120000"/>
              </a:lnSpc>
              <a:spcBef>
                <a:spcPts val="0"/>
              </a:spcBef>
              <a:spcAft>
                <a:spcPts val="0"/>
              </a:spcAft>
              <a:buClr>
                <a:srgbClr val="000000"/>
              </a:buClr>
              <a:buSzPts val="1800"/>
              <a:buFont typeface="Arial"/>
              <a:buNone/>
            </a:pPr>
            <a:r>
              <a:rPr b="0" i="0" lang="en" sz="1800" u="none" cap="none" strike="noStrike">
                <a:solidFill>
                  <a:srgbClr val="002060"/>
                </a:solidFill>
                <a:latin typeface="Arial"/>
                <a:ea typeface="Arial"/>
                <a:cs typeface="Arial"/>
                <a:sym typeface="Arial"/>
              </a:rPr>
              <a:t>Sridharan A P -  18BME0510</a:t>
            </a:r>
            <a:endParaRPr b="0" i="0" sz="1800" u="none" cap="none" strike="noStrike">
              <a:solidFill>
                <a:srgbClr val="002060"/>
              </a:solidFill>
              <a:latin typeface="Arial"/>
              <a:ea typeface="Arial"/>
              <a:cs typeface="Arial"/>
              <a:sym typeface="Arial"/>
            </a:endParaRPr>
          </a:p>
        </p:txBody>
      </p:sp>
      <p:sp>
        <p:nvSpPr>
          <p:cNvPr id="295" name="Google Shape;295;p62"/>
          <p:cNvSpPr txBox="1"/>
          <p:nvPr/>
        </p:nvSpPr>
        <p:spPr>
          <a:xfrm>
            <a:off x="0" y="1310200"/>
            <a:ext cx="9144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2400"/>
              <a:buFont typeface="Arial"/>
              <a:buNone/>
            </a:pPr>
            <a:r>
              <a:rPr b="0" i="0" lang="en" sz="2400" u="none" cap="none" strike="noStrike">
                <a:solidFill>
                  <a:srgbClr val="FF0000"/>
                </a:solidFill>
                <a:latin typeface="Arial"/>
                <a:ea typeface="Arial"/>
                <a:cs typeface="Arial"/>
                <a:sym typeface="Arial"/>
              </a:rPr>
              <a:t>Winter 2021 - 2022: Capstone Project Presentation</a:t>
            </a:r>
            <a:endParaRPr b="0" i="0" sz="2400" u="none" cap="none" strike="noStrike">
              <a:solidFill>
                <a:srgbClr val="FF0000"/>
              </a:solidFill>
              <a:latin typeface="Arial"/>
              <a:ea typeface="Arial"/>
              <a:cs typeface="Arial"/>
              <a:sym typeface="Arial"/>
            </a:endParaRPr>
          </a:p>
        </p:txBody>
      </p:sp>
      <p:pic>
        <p:nvPicPr>
          <p:cNvPr id="296" name="Google Shape;296;p62"/>
          <p:cNvPicPr preferRelativeResize="0"/>
          <p:nvPr/>
        </p:nvPicPr>
        <p:blipFill rotWithShape="1">
          <a:blip r:embed="rId4">
            <a:alphaModFix/>
          </a:blip>
          <a:srcRect b="0" l="0" r="0" t="0"/>
          <a:stretch/>
        </p:blipFill>
        <p:spPr>
          <a:xfrm>
            <a:off x="2485650" y="1864300"/>
            <a:ext cx="3975549" cy="1169600"/>
          </a:xfrm>
          <a:prstGeom prst="rect">
            <a:avLst/>
          </a:prstGeom>
          <a:noFill/>
          <a:ln cap="flat" cmpd="sng" w="9525">
            <a:solidFill>
              <a:srgbClr val="000000"/>
            </a:solidFill>
            <a:prstDash val="solid"/>
            <a:round/>
            <a:headEnd len="sm" w="sm" type="none"/>
            <a:tailEnd len="sm" w="sm" type="none"/>
          </a:ln>
        </p:spPr>
      </p:pic>
      <p:sp>
        <p:nvSpPr>
          <p:cNvPr id="297" name="Google Shape;297;p62"/>
          <p:cNvSpPr txBox="1"/>
          <p:nvPr/>
        </p:nvSpPr>
        <p:spPr>
          <a:xfrm>
            <a:off x="2560500" y="2949850"/>
            <a:ext cx="3975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b="1" i="0" lang="en" sz="1400" u="none" cap="none" strike="noStrike">
                <a:solidFill>
                  <a:srgbClr val="0000FF"/>
                </a:solidFill>
                <a:latin typeface="Arial"/>
                <a:ea typeface="Arial"/>
                <a:cs typeface="Arial"/>
                <a:sym typeface="Arial"/>
              </a:rPr>
              <a:t>School of Mechanical Engineering</a:t>
            </a:r>
            <a:endParaRPr b="1" i="0" sz="1400" u="none" cap="none" strike="noStrike">
              <a:solidFill>
                <a:srgbClr val="0000FF"/>
              </a:solidFill>
              <a:latin typeface="Arial"/>
              <a:ea typeface="Arial"/>
              <a:cs typeface="Arial"/>
              <a:sym typeface="Arial"/>
            </a:endParaRPr>
          </a:p>
        </p:txBody>
      </p:sp>
      <p:sp>
        <p:nvSpPr>
          <p:cNvPr id="298" name="Google Shape;298;p62"/>
          <p:cNvSpPr txBox="1"/>
          <p:nvPr/>
        </p:nvSpPr>
        <p:spPr>
          <a:xfrm>
            <a:off x="6461200" y="2309975"/>
            <a:ext cx="2640600" cy="400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Clr>
                <a:srgbClr val="000000"/>
              </a:buClr>
              <a:buSzPts val="1400"/>
              <a:buFont typeface="Arial"/>
              <a:buNone/>
            </a:pPr>
            <a:r>
              <a:rPr b="1" lang="en" sz="1300">
                <a:solidFill>
                  <a:srgbClr val="7030A0"/>
                </a:solidFill>
              </a:rPr>
              <a:t>PROJECT ID </a:t>
            </a:r>
            <a:r>
              <a:rPr b="1" lang="en">
                <a:solidFill>
                  <a:srgbClr val="7030A0"/>
                </a:solidFill>
              </a:rPr>
              <a:t>:</a:t>
            </a:r>
            <a:r>
              <a:rPr b="1" lang="en"/>
              <a:t> </a:t>
            </a:r>
            <a:r>
              <a:rPr b="1" lang="en" sz="1250">
                <a:highlight>
                  <a:schemeClr val="lt1"/>
                </a:highlight>
              </a:rPr>
              <a:t>21BTECH10158</a:t>
            </a:r>
            <a:endParaRPr b="0" i="0" sz="1400" u="none" cap="none" strike="noStrike">
              <a:solidFill>
                <a:srgbClr val="000000"/>
              </a:solidFill>
              <a:latin typeface="Arial"/>
              <a:ea typeface="Arial"/>
              <a:cs typeface="Arial"/>
              <a:sym typeface="Arial"/>
            </a:endParaRPr>
          </a:p>
        </p:txBody>
      </p:sp>
      <p:sp>
        <p:nvSpPr>
          <p:cNvPr id="299" name="Google Shape;299;p62"/>
          <p:cNvSpPr txBox="1"/>
          <p:nvPr/>
        </p:nvSpPr>
        <p:spPr>
          <a:xfrm>
            <a:off x="-187050" y="2139563"/>
            <a:ext cx="2672700" cy="6588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Prof. </a:t>
            </a:r>
            <a:r>
              <a:rPr b="1" i="1" lang="en" sz="1400" u="none" cap="none" strike="noStrike">
                <a:solidFill>
                  <a:srgbClr val="7030A0"/>
                </a:solidFill>
                <a:latin typeface="Arial"/>
                <a:ea typeface="Arial"/>
                <a:cs typeface="Arial"/>
                <a:sym typeface="Arial"/>
              </a:rPr>
              <a:t>Ponnambalam S G </a:t>
            </a:r>
            <a:endParaRPr b="1" i="1" sz="1400" u="none" cap="none" strike="noStrike">
              <a:solidFill>
                <a:srgbClr val="7030A0"/>
              </a:solidFill>
              <a:latin typeface="Arial"/>
              <a:ea typeface="Arial"/>
              <a:cs typeface="Arial"/>
              <a:sym typeface="Arial"/>
            </a:endParaRPr>
          </a:p>
          <a:p>
            <a:pPr indent="0" lvl="0" marL="0" marR="0" rtl="0" algn="ctr">
              <a:lnSpc>
                <a:spcPct val="12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Project Guide</a:t>
            </a:r>
            <a:endParaRPr b="1" sz="1600"/>
          </a:p>
        </p:txBody>
      </p:sp>
      <p:sp>
        <p:nvSpPr>
          <p:cNvPr id="300" name="Google Shape;300;p62"/>
          <p:cNvSpPr txBox="1"/>
          <p:nvPr/>
        </p:nvSpPr>
        <p:spPr>
          <a:xfrm>
            <a:off x="4024200" y="3279250"/>
            <a:ext cx="10482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200"/>
              <a:buFont typeface="Arial"/>
              <a:buNone/>
            </a:pPr>
            <a:r>
              <a:rPr b="1" lang="en" sz="1200"/>
              <a:t>29</a:t>
            </a:r>
            <a:r>
              <a:rPr b="1" i="0" lang="en" sz="1200" u="none" cap="none" strike="noStrike">
                <a:solidFill>
                  <a:srgbClr val="000000"/>
                </a:solidFill>
                <a:latin typeface="Arial"/>
                <a:ea typeface="Arial"/>
                <a:cs typeface="Arial"/>
                <a:sym typeface="Arial"/>
              </a:rPr>
              <a:t>-0</a:t>
            </a:r>
            <a:r>
              <a:rPr b="1" lang="en" sz="1200"/>
              <a:t>4</a:t>
            </a:r>
            <a:r>
              <a:rPr b="1" i="0" lang="en" sz="1200" u="none" cap="none" strike="noStrike">
                <a:solidFill>
                  <a:srgbClr val="000000"/>
                </a:solidFill>
                <a:latin typeface="Arial"/>
                <a:ea typeface="Arial"/>
                <a:cs typeface="Arial"/>
                <a:sym typeface="Arial"/>
              </a:rPr>
              <a:t>-2022</a:t>
            </a:r>
            <a:endParaRPr b="1" i="0" sz="12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graphicFrame>
        <p:nvGraphicFramePr>
          <p:cNvPr id="368" name="Google Shape;368;p71"/>
          <p:cNvGraphicFramePr/>
          <p:nvPr/>
        </p:nvGraphicFramePr>
        <p:xfrm>
          <a:off x="5" y="44980"/>
          <a:ext cx="3000000" cy="3000000"/>
        </p:xfrm>
        <a:graphic>
          <a:graphicData uri="http://schemas.openxmlformats.org/drawingml/2006/table">
            <a:tbl>
              <a:tblPr>
                <a:noFill/>
                <a:tableStyleId>{9465026B-23A0-490D-BB94-FE52938E70A1}</a:tableStyleId>
              </a:tblPr>
              <a:tblGrid>
                <a:gridCol w="2214525"/>
                <a:gridCol w="1274900"/>
                <a:gridCol w="1752025"/>
                <a:gridCol w="3865125"/>
              </a:tblGrid>
              <a:tr h="871625">
                <a:tc>
                  <a:txBody>
                    <a:bodyPr/>
                    <a:lstStyle/>
                    <a:p>
                      <a:pPr indent="0" lvl="0" marL="0" marR="0" rtl="0" algn="ctr">
                        <a:lnSpc>
                          <a:spcPct val="115000"/>
                        </a:lnSpc>
                        <a:spcBef>
                          <a:spcPts val="0"/>
                        </a:spcBef>
                        <a:spcAft>
                          <a:spcPts val="0"/>
                        </a:spcAft>
                        <a:buClr>
                          <a:srgbClr val="000000"/>
                        </a:buClr>
                        <a:buSzPts val="2300"/>
                        <a:buFont typeface="Arial"/>
                        <a:buNone/>
                      </a:pPr>
                      <a:r>
                        <a:rPr lang="en" sz="2200" u="none" cap="none" strike="noStrike">
                          <a:solidFill>
                            <a:srgbClr val="C00000"/>
                          </a:solidFill>
                          <a:latin typeface="Cambria"/>
                          <a:ea typeface="Cambria"/>
                          <a:cs typeface="Cambria"/>
                          <a:sym typeface="Cambria"/>
                        </a:rPr>
                        <a:t>Title of the paper</a:t>
                      </a:r>
                      <a:endParaRPr sz="1300" u="none" cap="none" strike="noStrike"/>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300"/>
                        <a:buFont typeface="Arial"/>
                        <a:buNone/>
                      </a:pPr>
                      <a:r>
                        <a:rPr lang="en" sz="2200" u="none" cap="none" strike="noStrike">
                          <a:solidFill>
                            <a:srgbClr val="C00000"/>
                          </a:solidFill>
                          <a:latin typeface="Cambria"/>
                          <a:ea typeface="Cambria"/>
                          <a:cs typeface="Cambria"/>
                          <a:sym typeface="Cambria"/>
                        </a:rPr>
                        <a:t>Journal &amp; Year</a:t>
                      </a:r>
                      <a:endParaRPr sz="22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300"/>
                        <a:buFont typeface="Arial"/>
                        <a:buNone/>
                      </a:pPr>
                      <a:r>
                        <a:rPr lang="en" sz="2200" u="none" cap="none" strike="noStrike">
                          <a:solidFill>
                            <a:srgbClr val="C00000"/>
                          </a:solidFill>
                          <a:latin typeface="Cambria"/>
                          <a:ea typeface="Cambria"/>
                          <a:cs typeface="Cambria"/>
                          <a:sym typeface="Cambria"/>
                        </a:rPr>
                        <a:t>Authors</a:t>
                      </a:r>
                      <a:endParaRPr sz="22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300"/>
                        <a:buFont typeface="Arial"/>
                        <a:buNone/>
                      </a:pPr>
                      <a:r>
                        <a:rPr lang="en" sz="2200" u="none" cap="none" strike="noStrike">
                          <a:solidFill>
                            <a:srgbClr val="C00000"/>
                          </a:solidFill>
                          <a:latin typeface="Cambria"/>
                          <a:ea typeface="Cambria"/>
                          <a:cs typeface="Cambria"/>
                          <a:sym typeface="Cambria"/>
                        </a:rPr>
                        <a:t>Description/</a:t>
                      </a:r>
                      <a:endParaRPr sz="2200" u="none" cap="none" strike="noStrike">
                        <a:solidFill>
                          <a:srgbClr val="C00000"/>
                        </a:solidFill>
                        <a:latin typeface="Cambria"/>
                        <a:ea typeface="Cambria"/>
                        <a:cs typeface="Cambria"/>
                        <a:sym typeface="Cambria"/>
                      </a:endParaRPr>
                    </a:p>
                    <a:p>
                      <a:pPr indent="0" lvl="0" marL="0" marR="0" rtl="0" algn="ctr">
                        <a:lnSpc>
                          <a:spcPct val="115000"/>
                        </a:lnSpc>
                        <a:spcBef>
                          <a:spcPts val="0"/>
                        </a:spcBef>
                        <a:spcAft>
                          <a:spcPts val="0"/>
                        </a:spcAft>
                        <a:buClr>
                          <a:srgbClr val="000000"/>
                        </a:buClr>
                        <a:buSzPts val="2300"/>
                        <a:buFont typeface="Arial"/>
                        <a:buNone/>
                      </a:pPr>
                      <a:r>
                        <a:rPr lang="en" sz="2200" u="none" cap="none" strike="noStrike">
                          <a:solidFill>
                            <a:srgbClr val="C00000"/>
                          </a:solidFill>
                          <a:latin typeface="Cambria"/>
                          <a:ea typeface="Cambria"/>
                          <a:cs typeface="Cambria"/>
                          <a:sym typeface="Cambria"/>
                        </a:rPr>
                        <a:t>Remarks</a:t>
                      </a:r>
                      <a:endParaRPr sz="22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r h="1599700">
                <a:tc>
                  <a:txBody>
                    <a:bodyPr/>
                    <a:lstStyle/>
                    <a:p>
                      <a:pPr indent="0" lvl="0" marL="0" marR="0" rtl="0" algn="l">
                        <a:lnSpc>
                          <a:spcPct val="100000"/>
                        </a:lnSpc>
                        <a:spcBef>
                          <a:spcPts val="0"/>
                        </a:spcBef>
                        <a:spcAft>
                          <a:spcPts val="0"/>
                        </a:spcAft>
                        <a:buClr>
                          <a:srgbClr val="000000"/>
                        </a:buClr>
                        <a:buSzPts val="1400"/>
                        <a:buFont typeface="Arial"/>
                        <a:buNone/>
                      </a:pPr>
                      <a:r>
                        <a:rPr lang="en" u="none" cap="none" strike="noStrike">
                          <a:latin typeface="Roboto"/>
                          <a:ea typeface="Roboto"/>
                          <a:cs typeface="Roboto"/>
                          <a:sym typeface="Roboto"/>
                        </a:rPr>
                        <a:t>An analysis of task assignment and cycle times when robots are added to human-operated assembly lines, using mathematical programming models.</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u="none" cap="none" strike="noStrike">
                          <a:latin typeface="Roboto"/>
                          <a:ea typeface="Roboto"/>
                          <a:cs typeface="Roboto"/>
                          <a:sym typeface="Roboto"/>
                        </a:rPr>
                        <a:t>International journal of production economics, 2021</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u="none" cap="none" strike="noStrike">
                          <a:latin typeface="Roboto"/>
                          <a:ea typeface="Roboto"/>
                          <a:cs typeface="Roboto"/>
                          <a:sym typeface="Roboto"/>
                        </a:rPr>
                        <a:t>Tamas ´ Koltai, Imre Dim´eny, Viola Gallina, Alexander Gaal, Chiara Sepe.</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500"/>
                        <a:buFont typeface="Noto Sans Symbols"/>
                        <a:buNone/>
                      </a:pPr>
                      <a:r>
                        <a:rPr lang="en" u="none" cap="none" strike="noStrike">
                          <a:latin typeface="Roboto"/>
                          <a:ea typeface="Roboto"/>
                          <a:cs typeface="Roboto"/>
                          <a:sym typeface="Roboto"/>
                        </a:rPr>
                        <a:t>Puts forth three different layouts for human-robot assembly line (only human/both in a workstation/both in different workstations). An MILP approach to solve every scenario was formulated, which was referred for our problem synthesis.</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44800">
                <a:tc>
                  <a:txBody>
                    <a:bodyPr/>
                    <a:lstStyle/>
                    <a:p>
                      <a:pPr indent="0" lvl="0" marL="0" marR="0" rtl="0" algn="l">
                        <a:lnSpc>
                          <a:spcPct val="100000"/>
                        </a:lnSpc>
                        <a:spcBef>
                          <a:spcPts val="0"/>
                        </a:spcBef>
                        <a:spcAft>
                          <a:spcPts val="0"/>
                        </a:spcAft>
                        <a:buClr>
                          <a:srgbClr val="000000"/>
                        </a:buClr>
                        <a:buSzPts val="1400"/>
                        <a:buFont typeface="Arial"/>
                        <a:buNone/>
                      </a:pPr>
                      <a:r>
                        <a:rPr lang="en" u="none" cap="none" strike="noStrike">
                          <a:latin typeface="Roboto"/>
                          <a:ea typeface="Roboto"/>
                          <a:cs typeface="Roboto"/>
                          <a:sym typeface="Roboto"/>
                        </a:rPr>
                        <a:t>Identification and classification of risk factors for human-robot collaboration from a system-wide perspective.</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u="none" cap="none" strike="noStrike">
                          <a:latin typeface="Roboto"/>
                          <a:ea typeface="Roboto"/>
                          <a:cs typeface="Roboto"/>
                          <a:sym typeface="Roboto"/>
                        </a:rPr>
                        <a:t>Computers and industrial engineering, 2022.</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400"/>
                        <a:buFont typeface="Arial"/>
                        <a:buNone/>
                      </a:pPr>
                      <a:r>
                        <a:rPr lang="en">
                          <a:latin typeface="Roboto"/>
                          <a:ea typeface="Roboto"/>
                          <a:cs typeface="Roboto"/>
                          <a:sym typeface="Roboto"/>
                        </a:rPr>
                        <a:t>Nicole Berx, Wilm Decre, Ido Morag, Peter Chemweno, Liliane Pintelon.</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Clr>
                          <a:srgbClr val="000000"/>
                        </a:buClr>
                        <a:buSzPts val="1400"/>
                        <a:buFont typeface="Arial"/>
                        <a:buNone/>
                      </a:pPr>
                      <a:r>
                        <a:rPr lang="en">
                          <a:latin typeface="Roboto"/>
                          <a:ea typeface="Roboto"/>
                          <a:cs typeface="Roboto"/>
                          <a:sym typeface="Roboto"/>
                        </a:rPr>
                        <a:t>Tabulates all possible risks in a human-robot collaborative assembly line environment, along with precedence insights of every risk. Risks are referred to effectively formulate our problem in objective of increasing ergonomics.</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436325">
                <a:tc>
                  <a:txBody>
                    <a:bodyPr/>
                    <a:lstStyle/>
                    <a:p>
                      <a:pPr indent="0" lvl="0" marL="0" marR="0" rtl="0" algn="l">
                        <a:lnSpc>
                          <a:spcPct val="100000"/>
                        </a:lnSpc>
                        <a:spcBef>
                          <a:spcPts val="0"/>
                        </a:spcBef>
                        <a:spcAft>
                          <a:spcPts val="0"/>
                        </a:spcAft>
                        <a:buClr>
                          <a:srgbClr val="000000"/>
                        </a:buClr>
                        <a:buSzPts val="1400"/>
                        <a:buFont typeface="Arial"/>
                        <a:buNone/>
                      </a:pPr>
                      <a:r>
                        <a:rPr lang="en" u="none" cap="none" strike="noStrike">
                          <a:latin typeface="Roboto"/>
                          <a:ea typeface="Roboto"/>
                          <a:cs typeface="Roboto"/>
                          <a:sym typeface="Roboto"/>
                        </a:rPr>
                        <a:t>Balancing of assembly lines with collaborative robots.</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u="none" cap="none" strike="noStrike">
                          <a:latin typeface="Roboto"/>
                          <a:ea typeface="Roboto"/>
                          <a:cs typeface="Roboto"/>
                          <a:sym typeface="Roboto"/>
                        </a:rPr>
                        <a:t>Business Research, 2019</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u="none" cap="none" strike="noStrike">
                          <a:latin typeface="Roboto"/>
                          <a:ea typeface="Roboto"/>
                          <a:cs typeface="Roboto"/>
                          <a:sym typeface="Roboto"/>
                        </a:rPr>
                        <a:t>Christian Weckenborg, Karsten Kieckhafer, </a:t>
                      </a:r>
                      <a:endParaRPr u="none" cap="none" strike="noStrike">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n" u="none" cap="none" strike="noStrike">
                          <a:latin typeface="Roboto"/>
                          <a:ea typeface="Roboto"/>
                          <a:cs typeface="Roboto"/>
                          <a:sym typeface="Roboto"/>
                        </a:rPr>
                        <a:t>Christoph Muller, Martin Grunewald, </a:t>
                      </a:r>
                      <a:endParaRPr u="none" cap="none" strike="noStrike">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n" u="none" cap="none" strike="noStrike">
                          <a:latin typeface="Roboto"/>
                          <a:ea typeface="Roboto"/>
                          <a:cs typeface="Roboto"/>
                          <a:sym typeface="Roboto"/>
                        </a:rPr>
                        <a:t>Thomas S. Spengler</a:t>
                      </a:r>
                      <a:endParaRPr u="none" cap="none" strike="noStrike">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Clr>
                          <a:srgbClr val="000000"/>
                        </a:buClr>
                        <a:buSzPts val="1500"/>
                        <a:buFont typeface="Arial"/>
                        <a:buNone/>
                      </a:pPr>
                      <a:r>
                        <a:rPr lang="en">
                          <a:latin typeface="Roboto"/>
                          <a:ea typeface="Roboto"/>
                          <a:cs typeface="Roboto"/>
                          <a:sym typeface="Roboto"/>
                        </a:rPr>
                        <a:t>RALB problem solution approaches and considerations that weren’t accounted for previously.</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graphicFrame>
        <p:nvGraphicFramePr>
          <p:cNvPr id="373" name="Google Shape;373;p72"/>
          <p:cNvGraphicFramePr/>
          <p:nvPr/>
        </p:nvGraphicFramePr>
        <p:xfrm>
          <a:off x="5" y="5"/>
          <a:ext cx="3000000" cy="3000000"/>
        </p:xfrm>
        <a:graphic>
          <a:graphicData uri="http://schemas.openxmlformats.org/drawingml/2006/table">
            <a:tbl>
              <a:tblPr>
                <a:noFill/>
                <a:tableStyleId>{9465026B-23A0-490D-BB94-FE52938E70A1}</a:tableStyleId>
              </a:tblPr>
              <a:tblGrid>
                <a:gridCol w="1994625"/>
                <a:gridCol w="1458775"/>
                <a:gridCol w="1499250"/>
                <a:gridCol w="4191350"/>
              </a:tblGrid>
              <a:tr h="997575">
                <a:tc>
                  <a:txBody>
                    <a:bodyPr/>
                    <a:lstStyle/>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Title of the paper</a:t>
                      </a:r>
                      <a:endParaRPr sz="1400" u="none" cap="none" strike="noStrike"/>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Journal &amp; Year</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Authors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Description/</a:t>
                      </a:r>
                      <a:endParaRPr sz="2300" u="none" cap="none" strike="noStrike">
                        <a:solidFill>
                          <a:srgbClr val="C00000"/>
                        </a:solidFill>
                        <a:latin typeface="Cambria"/>
                        <a:ea typeface="Cambria"/>
                        <a:cs typeface="Cambria"/>
                        <a:sym typeface="Cambria"/>
                      </a:endParaRPr>
                    </a:p>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Remarks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r h="1469450">
                <a:tc>
                  <a:txBody>
                    <a:bodyPr/>
                    <a:lstStyle/>
                    <a:p>
                      <a:pPr indent="0" lvl="0" marL="0" rtl="0" algn="l">
                        <a:spcBef>
                          <a:spcPts val="1200"/>
                        </a:spcBef>
                        <a:spcAft>
                          <a:spcPts val="0"/>
                        </a:spcAft>
                        <a:buNone/>
                      </a:pPr>
                      <a:r>
                        <a:rPr lang="en">
                          <a:latin typeface="Roboto"/>
                          <a:ea typeface="Roboto"/>
                          <a:cs typeface="Roboto"/>
                          <a:sym typeface="Roboto"/>
                        </a:rPr>
                        <a:t>Multi-objective migrating bird optimization algorithm for costoriented assembly line balancing problem with collaborative robots.</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Neural Computing and Applications (2021)</a:t>
                      </a:r>
                      <a:endParaRPr sz="14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Zixiang Li, </a:t>
                      </a:r>
                      <a:endParaRPr>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Mukund Nilakantan Janardhanan, </a:t>
                      </a:r>
                      <a:endParaRPr>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Qiuhua Tang.</a:t>
                      </a:r>
                      <a:endParaRPr sz="14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Roboto"/>
                          <a:ea typeface="Roboto"/>
                          <a:cs typeface="Roboto"/>
                          <a:sym typeface="Roboto"/>
                        </a:rPr>
                        <a:t>The complete methodology of MBO algorithm applied for assembly line balancing with collaborative robots. Provides insights on hybridisation of MBO and use of NSGA-II for solving multi-objective problems.</a:t>
                      </a:r>
                      <a:endParaRPr sz="15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416950">
                <a:tc>
                  <a:txBody>
                    <a:bodyPr/>
                    <a:lstStyle/>
                    <a:p>
                      <a:pPr indent="0" lvl="0" marL="0" rtl="0" algn="l">
                        <a:spcBef>
                          <a:spcPts val="0"/>
                        </a:spcBef>
                        <a:spcAft>
                          <a:spcPts val="0"/>
                        </a:spcAft>
                        <a:buNone/>
                      </a:pPr>
                      <a:r>
                        <a:rPr lang="en">
                          <a:latin typeface="Roboto"/>
                          <a:ea typeface="Roboto"/>
                          <a:cs typeface="Roboto"/>
                          <a:sym typeface="Roboto"/>
                        </a:rPr>
                        <a:t>Balancing and scheduling assembly lines with human-robot collaboration tasks </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Computers and operations research 140 (2022)</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Amir Nourmohammadi, Masood Fathi, Amos H.C. Ng</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rgbClr val="000000"/>
                        </a:buClr>
                        <a:buSzPts val="1500"/>
                        <a:buFont typeface="Arial"/>
                        <a:buNone/>
                      </a:pPr>
                      <a:r>
                        <a:rPr lang="en">
                          <a:latin typeface="Roboto"/>
                          <a:ea typeface="Roboto"/>
                          <a:cs typeface="Roboto"/>
                          <a:sym typeface="Roboto"/>
                        </a:rPr>
                        <a:t>In addition to the traditional ALBP constraints, this paper is referred for human and robot characteristics in terms of task times, allowing multiple humans and robots at stations, and their joint/collaborative task formulations. Also, how real time industrial case study is carried out.</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59525">
                <a:tc>
                  <a:txBody>
                    <a:bodyPr/>
                    <a:lstStyle/>
                    <a:p>
                      <a:pPr indent="0" lvl="0" marL="0" marR="0" rtl="0" algn="l">
                        <a:lnSpc>
                          <a:spcPct val="100000"/>
                        </a:lnSpc>
                        <a:spcBef>
                          <a:spcPts val="1200"/>
                        </a:spcBef>
                        <a:spcAft>
                          <a:spcPts val="0"/>
                        </a:spcAft>
                        <a:buClr>
                          <a:srgbClr val="000000"/>
                        </a:buClr>
                        <a:buSzPts val="1400"/>
                        <a:buFont typeface="Arial"/>
                        <a:buNone/>
                      </a:pPr>
                      <a:r>
                        <a:rPr lang="en">
                          <a:latin typeface="Roboto"/>
                          <a:ea typeface="Roboto"/>
                          <a:cs typeface="Roboto"/>
                          <a:sym typeface="Roboto"/>
                        </a:rPr>
                        <a:t>Designing human-robot collaboration (HRC) workspaces in industrial settings: A systematic literature review </a:t>
                      </a:r>
                      <a:endParaRPr sz="14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Journal of Manufacturing Systems 62, 2022</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Ana Correia Simoes, Ana Pinto, Joana Santos, Sofia Pinheiro, David Romero</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A framework that represents the complexity levels of the influencing factors in H-R workplace. The guidelines and recommendations from literature are categorised into 3 groups of H-R design layout and considerations, with increasing order of complexity.</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graphicFrame>
        <p:nvGraphicFramePr>
          <p:cNvPr id="378" name="Google Shape;378;p73"/>
          <p:cNvGraphicFramePr/>
          <p:nvPr/>
        </p:nvGraphicFramePr>
        <p:xfrm>
          <a:off x="5" y="29955"/>
          <a:ext cx="3000000" cy="3000000"/>
        </p:xfrm>
        <a:graphic>
          <a:graphicData uri="http://schemas.openxmlformats.org/drawingml/2006/table">
            <a:tbl>
              <a:tblPr>
                <a:noFill/>
                <a:tableStyleId>{9465026B-23A0-490D-BB94-FE52938E70A1}</a:tableStyleId>
              </a:tblPr>
              <a:tblGrid>
                <a:gridCol w="2073000"/>
                <a:gridCol w="1929850"/>
                <a:gridCol w="1693975"/>
                <a:gridCol w="3447175"/>
              </a:tblGrid>
              <a:tr h="746375">
                <a:tc>
                  <a:txBody>
                    <a:bodyPr/>
                    <a:lstStyle/>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Title of the paper</a:t>
                      </a:r>
                      <a:endParaRPr sz="1400" u="none" cap="none" strike="noStrike"/>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Journal &amp; Year</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Authors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Description/</a:t>
                      </a:r>
                      <a:endParaRPr sz="2300" u="none" cap="none" strike="noStrike">
                        <a:solidFill>
                          <a:srgbClr val="C00000"/>
                        </a:solidFill>
                        <a:latin typeface="Cambria"/>
                        <a:ea typeface="Cambria"/>
                        <a:cs typeface="Cambria"/>
                        <a:sym typeface="Cambria"/>
                      </a:endParaRPr>
                    </a:p>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Remarks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r h="1190975">
                <a:tc>
                  <a:txBody>
                    <a:bodyPr/>
                    <a:lstStyle/>
                    <a:p>
                      <a:pPr indent="0" lvl="0" marL="0" marR="0" rtl="0" algn="l">
                        <a:lnSpc>
                          <a:spcPct val="100000"/>
                        </a:lnSpc>
                        <a:spcBef>
                          <a:spcPts val="0"/>
                        </a:spcBef>
                        <a:spcAft>
                          <a:spcPts val="0"/>
                        </a:spcAft>
                        <a:buClr>
                          <a:srgbClr val="000000"/>
                        </a:buClr>
                        <a:buSzPts val="1400"/>
                        <a:buFont typeface="Arial"/>
                        <a:buNone/>
                      </a:pPr>
                      <a:r>
                        <a:rPr lang="en" sz="1500">
                          <a:latin typeface="Roboto"/>
                          <a:ea typeface="Roboto"/>
                          <a:cs typeface="Roboto"/>
                          <a:sym typeface="Roboto"/>
                        </a:rPr>
                        <a:t>Archimedes optimization algorithm: a new metaheuristic algorithm for solving optimization problems</a:t>
                      </a:r>
                      <a:endParaRPr sz="15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Applied Intelligence, 2020</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Fatma A. Hashim, Kashif Hussain, Essam H. Houssein, Mai S. Mabrouk, Walid Al-Atabany.</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Shows the implementation methodology of AOA algorithm, its meaning and significance for solving optimization problems. </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6866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An efficient Balanced Teaching-Learning-Based optimization algorithm with Individual restarting strategy for solving global optimization problems. </a:t>
                      </a:r>
                      <a:endParaRPr sz="14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3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Elsevier, 2021</a:t>
                      </a:r>
                      <a:endParaRPr sz="1400" u="none" cap="none" strike="noStrike">
                        <a:latin typeface="Roboto"/>
                        <a:ea typeface="Roboto"/>
                        <a:cs typeface="Roboto"/>
                        <a:sym typeface="Roboto"/>
                      </a:endParaRPr>
                    </a:p>
                    <a:p>
                      <a:pPr indent="0" lvl="0" marL="0" marR="0" rtl="0" algn="ctr">
                        <a:lnSpc>
                          <a:spcPct val="115000"/>
                        </a:lnSpc>
                        <a:spcBef>
                          <a:spcPts val="500"/>
                        </a:spcBef>
                        <a:spcAft>
                          <a:spcPts val="0"/>
                        </a:spcAft>
                        <a:buClr>
                          <a:srgbClr val="000000"/>
                        </a:buClr>
                        <a:buSzPts val="1500"/>
                        <a:buFont typeface="Arial"/>
                        <a:buNone/>
                      </a:pPr>
                      <a:r>
                        <a:t/>
                      </a:r>
                      <a:endParaRPr sz="1500" u="none" cap="none" strike="noStrike">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Ahmad Taheri, Keyvan RahimiZadeh, Ravipudi Venkata Rao.</a:t>
                      </a:r>
                      <a:endParaRPr sz="1500" u="none" cap="none" strike="noStrike">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500"/>
                        <a:buFont typeface="Arial"/>
                        <a:buNone/>
                      </a:pPr>
                      <a:r>
                        <a:rPr lang="en" sz="1500" u="none" cap="none" strike="noStrike">
                          <a:latin typeface="Roboto"/>
                          <a:ea typeface="Roboto"/>
                          <a:cs typeface="Roboto"/>
                          <a:sym typeface="Roboto"/>
                        </a:rPr>
                        <a:t>Balanced TLBO (BTLBO), </a:t>
                      </a:r>
                      <a:r>
                        <a:rPr lang="en" sz="1400" u="none" cap="none" strike="noStrike">
                          <a:latin typeface="Roboto"/>
                          <a:ea typeface="Roboto"/>
                          <a:cs typeface="Roboto"/>
                          <a:sym typeface="Roboto"/>
                        </a:rPr>
                        <a:t>introduced two new phases; tutoring and restarting phase, providing a balance between exploitation and exploration capabilities. Emphasis on increasing the possibility in finding the global optima.</a:t>
                      </a:r>
                      <a:endParaRPr sz="1400" u="none" cap="none" strike="noStrike">
                        <a:latin typeface="Roboto"/>
                        <a:ea typeface="Roboto"/>
                        <a:cs typeface="Roboto"/>
                        <a:sym typeface="Roboto"/>
                      </a:endParaRPr>
                    </a:p>
                    <a:p>
                      <a:pPr indent="0" lvl="0" marL="0" marR="0" rtl="0" algn="just">
                        <a:lnSpc>
                          <a:spcPct val="115000"/>
                        </a:lnSpc>
                        <a:spcBef>
                          <a:spcPts val="0"/>
                        </a:spcBef>
                        <a:spcAft>
                          <a:spcPts val="0"/>
                        </a:spcAft>
                        <a:buClr>
                          <a:srgbClr val="000000"/>
                        </a:buClr>
                        <a:buSzPts val="1400"/>
                        <a:buFont typeface="Arial"/>
                        <a:buNone/>
                      </a:pPr>
                      <a:r>
                        <a:t/>
                      </a:r>
                      <a:endParaRPr sz="14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489525">
                <a:tc>
                  <a:txBody>
                    <a:bodyPr/>
                    <a:lstStyle/>
                    <a:p>
                      <a:pPr indent="0" lvl="0" marL="0" marR="0" rtl="0" algn="l">
                        <a:lnSpc>
                          <a:spcPct val="115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Multi-objective discrete particle swarm optimisation algorithm for integrated assembly sequence planning and assembly line balancing </a:t>
                      </a:r>
                      <a:endParaRPr sz="14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SAGE Journal, 2016</a:t>
                      </a:r>
                      <a:endParaRPr sz="1400" u="none" cap="none" strike="noStrike">
                        <a:latin typeface="Roboto"/>
                        <a:ea typeface="Roboto"/>
                        <a:cs typeface="Roboto"/>
                        <a:sym typeface="Roboto"/>
                      </a:endParaRPr>
                    </a:p>
                    <a:p>
                      <a:pPr indent="0" lvl="0" marL="0" marR="0" rtl="0" algn="l">
                        <a:lnSpc>
                          <a:spcPct val="115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https://doi.org/10.1177/0954405416673095</a:t>
                      </a:r>
                      <a:endParaRPr sz="14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Ab Rashid, M. F. F., Hutabarat, W., &amp; Tiwari, A.</a:t>
                      </a:r>
                      <a:endParaRPr sz="1500" u="none" cap="none" strike="noStrike">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Insights on commands for every arithmetic operations involved in PSO equations. Was used to gain an understanding to deal with problems that needs to maintain the population members’ values within context.</a:t>
                      </a:r>
                      <a:endParaRPr sz="1500" u="none" cap="none" strike="noStrike">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74"/>
          <p:cNvPicPr preferRelativeResize="0"/>
          <p:nvPr/>
        </p:nvPicPr>
        <p:blipFill rotWithShape="1">
          <a:blip r:embed="rId3">
            <a:alphaModFix/>
          </a:blip>
          <a:srcRect b="0" l="7783" r="0" t="0"/>
          <a:stretch/>
        </p:blipFill>
        <p:spPr>
          <a:xfrm>
            <a:off x="150" y="0"/>
            <a:ext cx="9143998" cy="5143500"/>
          </a:xfrm>
          <a:prstGeom prst="rect">
            <a:avLst/>
          </a:prstGeom>
          <a:noFill/>
          <a:ln>
            <a:noFill/>
          </a:ln>
        </p:spPr>
      </p:pic>
      <p:sp>
        <p:nvSpPr>
          <p:cNvPr id="384" name="Google Shape;384;p74"/>
          <p:cNvSpPr txBox="1"/>
          <p:nvPr>
            <p:ph type="title"/>
          </p:nvPr>
        </p:nvSpPr>
        <p:spPr>
          <a:xfrm>
            <a:off x="460300" y="495750"/>
            <a:ext cx="7925100" cy="4090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6000"/>
              <a:buNone/>
            </a:pPr>
            <a:r>
              <a:rPr b="1" lang="en" sz="4800"/>
              <a:t>4</a:t>
            </a:r>
            <a:r>
              <a:rPr b="1" lang="en" sz="4800"/>
              <a:t>. LITERATURE GAP</a:t>
            </a:r>
            <a:endParaRPr sz="4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7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LITERATURE GAP</a:t>
            </a:r>
            <a:endParaRPr b="1" sz="2400"/>
          </a:p>
        </p:txBody>
      </p:sp>
      <p:sp>
        <p:nvSpPr>
          <p:cNvPr id="390" name="Google Shape;390;p75"/>
          <p:cNvSpPr txBox="1"/>
          <p:nvPr/>
        </p:nvSpPr>
        <p:spPr>
          <a:xfrm>
            <a:off x="240600" y="853475"/>
            <a:ext cx="8662800" cy="37620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15000"/>
              </a:lnSpc>
              <a:spcBef>
                <a:spcPts val="1000"/>
              </a:spcBef>
              <a:spcAft>
                <a:spcPts val="0"/>
              </a:spcAft>
              <a:buClr>
                <a:schemeClr val="accent3"/>
              </a:buClr>
              <a:buSzPts val="1300"/>
              <a:buFont typeface="Times New Roman"/>
              <a:buChar char="❖"/>
            </a:pPr>
            <a:r>
              <a:rPr b="0" i="0" lang="en" sz="1300" u="none" cap="none" strike="noStrike">
                <a:solidFill>
                  <a:srgbClr val="000000"/>
                </a:solidFill>
                <a:latin typeface="Times New Roman"/>
                <a:ea typeface="Times New Roman"/>
                <a:cs typeface="Times New Roman"/>
                <a:sym typeface="Times New Roman"/>
              </a:rPr>
              <a:t>Since the study started on RAL BP, </a:t>
            </a:r>
            <a:r>
              <a:rPr b="0" i="0" lang="en" sz="1300" u="none" cap="none" strike="noStrike">
                <a:solidFill>
                  <a:srgbClr val="0000FF"/>
                </a:solidFill>
                <a:latin typeface="Times New Roman"/>
                <a:ea typeface="Times New Roman"/>
                <a:cs typeface="Times New Roman"/>
                <a:sym typeface="Times New Roman"/>
              </a:rPr>
              <a:t>only 33 articles were published till date since 1991(over 30 years)</a:t>
            </a:r>
            <a:r>
              <a:rPr b="0" i="0" lang="en" sz="1300" u="none" cap="none" strike="noStrike">
                <a:solidFill>
                  <a:srgbClr val="000000"/>
                </a:solidFill>
                <a:latin typeface="Times New Roman"/>
                <a:ea typeface="Times New Roman"/>
                <a:cs typeface="Times New Roman"/>
                <a:sym typeface="Times New Roman"/>
              </a:rPr>
              <a:t>. The research on this field was less and </a:t>
            </a:r>
            <a:r>
              <a:rPr b="0" i="1" lang="en" sz="1300" u="none" cap="none" strike="noStrike">
                <a:solidFill>
                  <a:srgbClr val="0000FF"/>
                </a:solidFill>
                <a:latin typeface="Times New Roman"/>
                <a:ea typeface="Times New Roman"/>
                <a:cs typeface="Times New Roman"/>
                <a:sym typeface="Times New Roman"/>
              </a:rPr>
              <a:t>skyrocketed recently</a:t>
            </a:r>
            <a:r>
              <a:rPr b="0" i="0" lang="en" sz="1300" u="none" cap="none" strike="noStrike">
                <a:solidFill>
                  <a:srgbClr val="000000"/>
                </a:solidFill>
                <a:latin typeface="Times New Roman"/>
                <a:ea typeface="Times New Roman"/>
                <a:cs typeface="Times New Roman"/>
                <a:sym typeface="Times New Roman"/>
              </a:rPr>
              <a:t> </a:t>
            </a:r>
            <a:r>
              <a:rPr b="0" i="1" lang="en" sz="1300" u="none" cap="none" strike="noStrike">
                <a:solidFill>
                  <a:srgbClr val="0000FF"/>
                </a:solidFill>
                <a:latin typeface="Times New Roman"/>
                <a:ea typeface="Times New Roman"/>
                <a:cs typeface="Times New Roman"/>
                <a:sym typeface="Times New Roman"/>
              </a:rPr>
              <a:t>(2015-2019).</a:t>
            </a:r>
            <a:r>
              <a:rPr b="0" i="0" lang="en" sz="1300" u="none" cap="none" strike="noStrike">
                <a:solidFill>
                  <a:srgbClr val="000000"/>
                </a:solidFill>
                <a:latin typeface="Times New Roman"/>
                <a:ea typeface="Times New Roman"/>
                <a:cs typeface="Times New Roman"/>
                <a:sym typeface="Times New Roman"/>
              </a:rPr>
              <a:t> </a:t>
            </a:r>
            <a:endParaRPr b="0" i="0" sz="1300" u="none" cap="none" strike="noStrike">
              <a:solidFill>
                <a:srgbClr val="000000"/>
              </a:solidFill>
              <a:latin typeface="Times New Roman"/>
              <a:ea typeface="Times New Roman"/>
              <a:cs typeface="Times New Roman"/>
              <a:sym typeface="Times New Roman"/>
            </a:endParaRPr>
          </a:p>
          <a:p>
            <a:pPr indent="-311150" lvl="0" marL="457200" marR="0" rtl="0" algn="just">
              <a:lnSpc>
                <a:spcPct val="115000"/>
              </a:lnSpc>
              <a:spcBef>
                <a:spcPts val="1800"/>
              </a:spcBef>
              <a:spcAft>
                <a:spcPts val="0"/>
              </a:spcAft>
              <a:buClr>
                <a:schemeClr val="accent3"/>
              </a:buClr>
              <a:buSzPts val="1300"/>
              <a:buFont typeface="Times New Roman"/>
              <a:buChar char="❖"/>
            </a:pPr>
            <a:r>
              <a:rPr b="0" i="0" lang="en" sz="1300" u="none" cap="none" strike="noStrike">
                <a:solidFill>
                  <a:srgbClr val="000000"/>
                </a:solidFill>
                <a:latin typeface="Times New Roman"/>
                <a:ea typeface="Times New Roman"/>
                <a:cs typeface="Times New Roman"/>
                <a:sym typeface="Times New Roman"/>
              </a:rPr>
              <a:t>Since 1997, most of the researchers started using deterministic variable task times that were determined on the types of robots. This was due to the </a:t>
            </a:r>
            <a:r>
              <a:rPr b="0" i="0" lang="en" sz="1300" u="none" cap="none" strike="noStrike">
                <a:solidFill>
                  <a:srgbClr val="0000FF"/>
                </a:solidFill>
                <a:latin typeface="Times New Roman"/>
                <a:ea typeface="Times New Roman"/>
                <a:cs typeface="Times New Roman"/>
                <a:sym typeface="Times New Roman"/>
              </a:rPr>
              <a:t>development in technology</a:t>
            </a:r>
            <a:r>
              <a:rPr b="0" i="0" lang="en" sz="1300" u="none" cap="none" strike="noStrike">
                <a:solidFill>
                  <a:srgbClr val="000000"/>
                </a:solidFill>
                <a:latin typeface="Times New Roman"/>
                <a:ea typeface="Times New Roman"/>
                <a:cs typeface="Times New Roman"/>
                <a:sym typeface="Times New Roman"/>
              </a:rPr>
              <a:t> that resulted in invention of many different robots that can perform all the tasks. </a:t>
            </a:r>
            <a:endParaRPr b="0" i="0" sz="1300" u="none" cap="none" strike="noStrike">
              <a:solidFill>
                <a:srgbClr val="000000"/>
              </a:solidFill>
              <a:latin typeface="Times New Roman"/>
              <a:ea typeface="Times New Roman"/>
              <a:cs typeface="Times New Roman"/>
              <a:sym typeface="Times New Roman"/>
            </a:endParaRPr>
          </a:p>
          <a:p>
            <a:pPr indent="-311150" lvl="0" marL="457200" marR="0" rtl="0" algn="just">
              <a:lnSpc>
                <a:spcPct val="115000"/>
              </a:lnSpc>
              <a:spcBef>
                <a:spcPts val="1000"/>
              </a:spcBef>
              <a:spcAft>
                <a:spcPts val="0"/>
              </a:spcAft>
              <a:buClr>
                <a:schemeClr val="accent3"/>
              </a:buClr>
              <a:buSzPts val="1300"/>
              <a:buFont typeface="Times New Roman"/>
              <a:buChar char="❖"/>
            </a:pPr>
            <a:r>
              <a:rPr b="0" i="0" lang="en" sz="1300" u="none" cap="none" strike="noStrike">
                <a:solidFill>
                  <a:srgbClr val="000000"/>
                </a:solidFill>
                <a:latin typeface="Times New Roman"/>
                <a:ea typeface="Times New Roman"/>
                <a:cs typeface="Times New Roman"/>
                <a:sym typeface="Times New Roman"/>
              </a:rPr>
              <a:t>Mathematical models were used to describe the relations between the different objectives and to handle the constraints effectively. As the size of the problem increased, </a:t>
            </a:r>
            <a:r>
              <a:rPr b="0" i="0" lang="en" sz="1300" u="none" cap="none" strike="noStrike">
                <a:solidFill>
                  <a:srgbClr val="0000FF"/>
                </a:solidFill>
                <a:latin typeface="Times New Roman"/>
                <a:ea typeface="Times New Roman"/>
                <a:cs typeface="Times New Roman"/>
                <a:sym typeface="Times New Roman"/>
              </a:rPr>
              <a:t>meta-heuristics started dominating</a:t>
            </a:r>
            <a:r>
              <a:rPr b="0" i="0" lang="en" sz="1300" u="none" cap="none" strike="noStrike">
                <a:solidFill>
                  <a:srgbClr val="000000"/>
                </a:solidFill>
                <a:latin typeface="Times New Roman"/>
                <a:ea typeface="Times New Roman"/>
                <a:cs typeface="Times New Roman"/>
                <a:sym typeface="Times New Roman"/>
              </a:rPr>
              <a:t> the other methods. Many meta-heuristics were developed to tackle this NP-hardness of the RALBP.</a:t>
            </a:r>
            <a:endParaRPr b="0" i="0" sz="1300" u="none" cap="none" strike="noStrike">
              <a:solidFill>
                <a:srgbClr val="000000"/>
              </a:solidFill>
              <a:latin typeface="Times New Roman"/>
              <a:ea typeface="Times New Roman"/>
              <a:cs typeface="Times New Roman"/>
              <a:sym typeface="Times New Roman"/>
            </a:endParaRPr>
          </a:p>
          <a:p>
            <a:pPr indent="-311150" lvl="0" marL="457200" marR="0" rtl="0" algn="just">
              <a:lnSpc>
                <a:spcPct val="115000"/>
              </a:lnSpc>
              <a:spcBef>
                <a:spcPts val="1000"/>
              </a:spcBef>
              <a:spcAft>
                <a:spcPts val="0"/>
              </a:spcAft>
              <a:buClr>
                <a:schemeClr val="accent3"/>
              </a:buClr>
              <a:buSzPts val="1300"/>
              <a:buFont typeface="Times New Roman"/>
              <a:buChar char="❖"/>
            </a:pPr>
            <a:r>
              <a:rPr b="0" i="0" lang="en" sz="1300" u="none" cap="none" strike="noStrike">
                <a:solidFill>
                  <a:srgbClr val="0000FF"/>
                </a:solidFill>
                <a:latin typeface="Times New Roman"/>
                <a:ea typeface="Times New Roman"/>
                <a:cs typeface="Times New Roman"/>
                <a:sym typeface="Times New Roman"/>
              </a:rPr>
              <a:t>Introduction of Cobots(collaborative robots) to the assembly line, created a new trend in the research area of RALBP.</a:t>
            </a:r>
            <a:r>
              <a:rPr b="0" i="0" lang="en" sz="1300" u="none" cap="none" strike="noStrike">
                <a:solidFill>
                  <a:srgbClr val="000000"/>
                </a:solidFill>
                <a:latin typeface="Times New Roman"/>
                <a:ea typeface="Times New Roman"/>
                <a:cs typeface="Times New Roman"/>
                <a:sym typeface="Times New Roman"/>
              </a:rPr>
              <a:t> This use of cobots in the assembly line showed better results and gained interest by many industries. </a:t>
            </a:r>
            <a:r>
              <a:rPr b="1" i="1" lang="en" sz="1300" u="none" cap="none" strike="noStrike">
                <a:solidFill>
                  <a:schemeClr val="accent3"/>
                </a:solidFill>
                <a:latin typeface="Times New Roman"/>
                <a:ea typeface="Times New Roman"/>
                <a:cs typeface="Times New Roman"/>
                <a:sym typeface="Times New Roman"/>
              </a:rPr>
              <a:t>As this area of research is quite new, only few papers were published since 2019.</a:t>
            </a:r>
            <a:endParaRPr b="1" i="1" sz="1300" u="none" cap="none" strike="noStrike">
              <a:solidFill>
                <a:schemeClr val="accent3"/>
              </a:solidFill>
              <a:latin typeface="Times New Roman"/>
              <a:ea typeface="Times New Roman"/>
              <a:cs typeface="Times New Roman"/>
              <a:sym typeface="Times New Roman"/>
            </a:endParaRPr>
          </a:p>
          <a:p>
            <a:pPr indent="-311150" lvl="0" marL="457200" marR="0" rtl="0" algn="just">
              <a:lnSpc>
                <a:spcPct val="115000"/>
              </a:lnSpc>
              <a:spcBef>
                <a:spcPts val="1000"/>
              </a:spcBef>
              <a:spcAft>
                <a:spcPts val="1800"/>
              </a:spcAft>
              <a:buClr>
                <a:srgbClr val="0000FF"/>
              </a:buClr>
              <a:buSzPts val="1300"/>
              <a:buFont typeface="Times New Roman"/>
              <a:buChar char="❖"/>
            </a:pPr>
            <a:r>
              <a:rPr b="0" i="1" lang="en" sz="1300" u="none" cap="none" strike="noStrike">
                <a:solidFill>
                  <a:srgbClr val="0000FF"/>
                </a:solidFill>
                <a:latin typeface="Times New Roman"/>
                <a:ea typeface="Times New Roman"/>
                <a:cs typeface="Times New Roman"/>
                <a:sym typeface="Times New Roman"/>
              </a:rPr>
              <a:t>Many real life constraints such as tools assignment, tool space optimization, etc.., were not addressed in most of the papers and this could be the future in the study of RAL BP. </a:t>
            </a:r>
            <a:endParaRPr b="0" i="1" sz="1300" u="none" cap="none" strike="noStrike">
              <a:solidFill>
                <a:srgbClr val="0000FF"/>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7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LITERATURE GAP</a:t>
            </a:r>
            <a:endParaRPr b="1" sz="2400"/>
          </a:p>
        </p:txBody>
      </p:sp>
      <p:sp>
        <p:nvSpPr>
          <p:cNvPr id="396" name="Google Shape;396;p76"/>
          <p:cNvSpPr txBox="1"/>
          <p:nvPr/>
        </p:nvSpPr>
        <p:spPr>
          <a:xfrm>
            <a:off x="240600" y="831025"/>
            <a:ext cx="8662800" cy="37353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15000"/>
              </a:lnSpc>
              <a:spcBef>
                <a:spcPts val="1800"/>
              </a:spcBef>
              <a:spcAft>
                <a:spcPts val="0"/>
              </a:spcAft>
              <a:buClr>
                <a:schemeClr val="accent3"/>
              </a:buClr>
              <a:buSzPts val="1300"/>
              <a:buFont typeface="Times New Roman"/>
              <a:buChar char="❖"/>
            </a:pPr>
            <a:r>
              <a:rPr b="0" i="0" lang="en" sz="1300" u="none" cap="none" strike="noStrike">
                <a:solidFill>
                  <a:srgbClr val="000000"/>
                </a:solidFill>
                <a:latin typeface="Times New Roman"/>
                <a:ea typeface="Times New Roman"/>
                <a:cs typeface="Times New Roman"/>
                <a:sym typeface="Times New Roman"/>
              </a:rPr>
              <a:t>Almost all the research on RALBP assume fully automated assembly line which requires huge investments. </a:t>
            </a:r>
            <a:r>
              <a:rPr b="0" i="0" lang="en" sz="1300" u="none" cap="none" strike="noStrike">
                <a:solidFill>
                  <a:srgbClr val="0000FF"/>
                </a:solidFill>
                <a:latin typeface="Times New Roman"/>
                <a:ea typeface="Times New Roman"/>
                <a:cs typeface="Times New Roman"/>
                <a:sym typeface="Times New Roman"/>
              </a:rPr>
              <a:t>Not all the industries are capable to do such investments</a:t>
            </a:r>
            <a:r>
              <a:rPr b="0" i="0" lang="en" sz="1300" u="none" cap="none" strike="noStrike">
                <a:solidFill>
                  <a:srgbClr val="000000"/>
                </a:solidFill>
                <a:latin typeface="Times New Roman"/>
                <a:ea typeface="Times New Roman"/>
                <a:cs typeface="Times New Roman"/>
                <a:sym typeface="Times New Roman"/>
              </a:rPr>
              <a:t> and still many of the industries slowly started to introduce robots in their assembly lines. So the </a:t>
            </a:r>
            <a:r>
              <a:rPr b="1" i="1" lang="en" sz="1300" u="none" cap="none" strike="noStrike">
                <a:solidFill>
                  <a:schemeClr val="accent3"/>
                </a:solidFill>
                <a:latin typeface="Times New Roman"/>
                <a:ea typeface="Times New Roman"/>
                <a:cs typeface="Times New Roman"/>
                <a:sym typeface="Times New Roman"/>
              </a:rPr>
              <a:t>study on human robot collaboration assembly line could be a great research area as many industries opt them as they are easy and require less investment.</a:t>
            </a:r>
            <a:endParaRPr b="1" i="1" sz="1300" u="none" cap="none" strike="noStrike">
              <a:solidFill>
                <a:schemeClr val="accent3"/>
              </a:solidFill>
              <a:latin typeface="Times New Roman"/>
              <a:ea typeface="Times New Roman"/>
              <a:cs typeface="Times New Roman"/>
              <a:sym typeface="Times New Roman"/>
            </a:endParaRPr>
          </a:p>
          <a:p>
            <a:pPr indent="-311150" lvl="0" marL="457200" marR="0" rtl="0" algn="just">
              <a:lnSpc>
                <a:spcPct val="115000"/>
              </a:lnSpc>
              <a:spcBef>
                <a:spcPts val="1000"/>
              </a:spcBef>
              <a:spcAft>
                <a:spcPts val="0"/>
              </a:spcAft>
              <a:buClr>
                <a:schemeClr val="accent3"/>
              </a:buClr>
              <a:buSzPts val="1300"/>
              <a:buFont typeface="Times New Roman"/>
              <a:buChar char="❖"/>
            </a:pPr>
            <a:r>
              <a:rPr b="0" i="0" lang="en" sz="1300" u="none" cap="none" strike="noStrike">
                <a:solidFill>
                  <a:srgbClr val="000000"/>
                </a:solidFill>
                <a:latin typeface="Times New Roman"/>
                <a:ea typeface="Times New Roman"/>
                <a:cs typeface="Times New Roman"/>
                <a:sym typeface="Times New Roman"/>
              </a:rPr>
              <a:t>The studies that included cobots in the assembly line mostly preferred only one robot in a workstation. Research study on multiple robots and humans working in parallel could be a great area of research. As humans started working alongside robots, </a:t>
            </a:r>
            <a:r>
              <a:rPr b="0" i="1" lang="en" sz="1300" u="none" cap="none" strike="noStrike">
                <a:solidFill>
                  <a:srgbClr val="0000FF"/>
                </a:solidFill>
                <a:latin typeface="Times New Roman"/>
                <a:ea typeface="Times New Roman"/>
                <a:cs typeface="Times New Roman"/>
                <a:sym typeface="Times New Roman"/>
              </a:rPr>
              <a:t>study of ergonomics and real life constraints such as human fatigue, sequence dependent setup times, tool and accessory changing, part transportation between stations, etc.., can be included in RABLP as no one has ever did that previously due to its high complexity.</a:t>
            </a:r>
            <a:endParaRPr b="0" i="1" sz="1300" u="none" cap="none" strike="noStrike">
              <a:solidFill>
                <a:srgbClr val="0000FF"/>
              </a:solidFill>
              <a:latin typeface="Times New Roman"/>
              <a:ea typeface="Times New Roman"/>
              <a:cs typeface="Times New Roman"/>
              <a:sym typeface="Times New Roman"/>
            </a:endParaRPr>
          </a:p>
          <a:p>
            <a:pPr indent="-311150" lvl="0" marL="457200" marR="0" rtl="0" algn="just">
              <a:lnSpc>
                <a:spcPct val="115000"/>
              </a:lnSpc>
              <a:spcBef>
                <a:spcPts val="1800"/>
              </a:spcBef>
              <a:spcAft>
                <a:spcPts val="1000"/>
              </a:spcAft>
              <a:buClr>
                <a:schemeClr val="accent3"/>
              </a:buClr>
              <a:buSzPts val="1300"/>
              <a:buFont typeface="Times New Roman"/>
              <a:buChar char="❖"/>
            </a:pPr>
            <a:r>
              <a:rPr b="0" i="0" lang="en" sz="1300" u="none" cap="none" strike="noStrike">
                <a:solidFill>
                  <a:srgbClr val="000000"/>
                </a:solidFill>
                <a:latin typeface="Times New Roman"/>
                <a:ea typeface="Times New Roman"/>
                <a:cs typeface="Times New Roman"/>
                <a:sym typeface="Times New Roman"/>
              </a:rPr>
              <a:t>Most industries focus on only one objectives while designing assembly lines rather than many. </a:t>
            </a:r>
            <a:r>
              <a:rPr b="1" i="1" lang="en" sz="1300" u="none" cap="none" strike="noStrike">
                <a:solidFill>
                  <a:schemeClr val="accent3"/>
                </a:solidFill>
                <a:latin typeface="Times New Roman"/>
                <a:ea typeface="Times New Roman"/>
                <a:cs typeface="Times New Roman"/>
                <a:sym typeface="Times New Roman"/>
              </a:rPr>
              <a:t>Research on Multi objective optimizations could be more relevant to real life problems.</a:t>
            </a:r>
            <a:r>
              <a:rPr b="0" i="0" lang="en" sz="1300" u="none" cap="none" strike="noStrike">
                <a:solidFill>
                  <a:srgbClr val="000000"/>
                </a:solidFill>
                <a:latin typeface="Times New Roman"/>
                <a:ea typeface="Times New Roman"/>
                <a:cs typeface="Times New Roman"/>
                <a:sym typeface="Times New Roman"/>
              </a:rPr>
              <a:t> As introduction of multi objectives create more complexity, many meta-heuristics were developed. From the recent studies, hybrid metaheuristics showed better results than meta heuristics. So </a:t>
            </a:r>
            <a:r>
              <a:rPr b="0" i="1" lang="en" sz="1300" u="none" cap="none" strike="noStrike">
                <a:solidFill>
                  <a:srgbClr val="0000FF"/>
                </a:solidFill>
                <a:latin typeface="Times New Roman"/>
                <a:ea typeface="Times New Roman"/>
                <a:cs typeface="Times New Roman"/>
                <a:sym typeface="Times New Roman"/>
              </a:rPr>
              <a:t>study on hybrid metaheuristics on solving multiple objectives could create a way for finding better pareto optimal solution sets.</a:t>
            </a:r>
            <a:endParaRPr b="0" i="1" sz="1300" u="none" cap="none" strike="noStrike">
              <a:solidFill>
                <a:srgbClr val="0000FF"/>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7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LITERATURE GAP</a:t>
            </a:r>
            <a:endParaRPr b="1" sz="2400"/>
          </a:p>
        </p:txBody>
      </p:sp>
      <p:sp>
        <p:nvSpPr>
          <p:cNvPr id="402" name="Google Shape;402;p77"/>
          <p:cNvSpPr txBox="1"/>
          <p:nvPr/>
        </p:nvSpPr>
        <p:spPr>
          <a:xfrm>
            <a:off x="240600" y="509550"/>
            <a:ext cx="8662800" cy="35061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800"/>
              </a:spcBef>
              <a:spcAft>
                <a:spcPts val="0"/>
              </a:spcAft>
              <a:buNone/>
            </a:pPr>
            <a:r>
              <a:t/>
            </a:r>
            <a:endParaRPr b="1" sz="1300" u="none" cap="none" strike="noStrike">
              <a:solidFill>
                <a:schemeClr val="dk2"/>
              </a:solidFill>
              <a:latin typeface="Times New Roman"/>
              <a:ea typeface="Times New Roman"/>
              <a:cs typeface="Times New Roman"/>
              <a:sym typeface="Times New Roman"/>
            </a:endParaRPr>
          </a:p>
          <a:p>
            <a:pPr indent="-311150" lvl="0" marL="457200" rtl="0" algn="just">
              <a:lnSpc>
                <a:spcPct val="115000"/>
              </a:lnSpc>
              <a:spcBef>
                <a:spcPts val="1000"/>
              </a:spcBef>
              <a:spcAft>
                <a:spcPts val="0"/>
              </a:spcAft>
              <a:buSzPts val="1300"/>
              <a:buFont typeface="Times New Roman"/>
              <a:buChar char="❖"/>
            </a:pPr>
            <a:r>
              <a:rPr lang="en" sz="1300">
                <a:latin typeface="Times New Roman"/>
                <a:ea typeface="Times New Roman"/>
                <a:cs typeface="Times New Roman"/>
                <a:sym typeface="Times New Roman"/>
              </a:rPr>
              <a:t>In-line with the growing interests and developments in human-robot collaborative assembly line balancing problems using metaheuristics, </a:t>
            </a:r>
            <a:r>
              <a:rPr b="1" i="1" lang="en" sz="1300">
                <a:solidFill>
                  <a:schemeClr val="dk1"/>
                </a:solidFill>
                <a:latin typeface="Times New Roman"/>
                <a:ea typeface="Times New Roman"/>
                <a:cs typeface="Times New Roman"/>
                <a:sym typeface="Times New Roman"/>
              </a:rPr>
              <a:t>“</a:t>
            </a:r>
            <a:r>
              <a:rPr b="1" i="1" lang="en" sz="1300">
                <a:solidFill>
                  <a:srgbClr val="0000FF"/>
                </a:solidFill>
                <a:latin typeface="Times New Roman"/>
                <a:ea typeface="Times New Roman"/>
                <a:cs typeface="Times New Roman"/>
                <a:sym typeface="Times New Roman"/>
              </a:rPr>
              <a:t>standard testing datasets” of different task sizes for H-R ALBP aren’t available for researchers who may use such reliable and readymade datasets to test different algorithms. </a:t>
            </a:r>
            <a:r>
              <a:rPr lang="en" sz="1300">
                <a:latin typeface="Times New Roman"/>
                <a:ea typeface="Times New Roman"/>
                <a:cs typeface="Times New Roman"/>
                <a:sym typeface="Times New Roman"/>
              </a:rPr>
              <a:t> </a:t>
            </a:r>
            <a:endParaRPr b="0" i="1" sz="1300" u="none" cap="none" strike="noStrike">
              <a:solidFill>
                <a:srgbClr val="0000FF"/>
              </a:solidFill>
              <a:latin typeface="Times New Roman"/>
              <a:ea typeface="Times New Roman"/>
              <a:cs typeface="Times New Roman"/>
              <a:sym typeface="Times New Roman"/>
            </a:endParaRPr>
          </a:p>
          <a:p>
            <a:pPr indent="-311150" lvl="0" marL="457200" marR="0" rtl="0" algn="just">
              <a:lnSpc>
                <a:spcPct val="115000"/>
              </a:lnSpc>
              <a:spcBef>
                <a:spcPts val="1800"/>
              </a:spcBef>
              <a:spcAft>
                <a:spcPts val="0"/>
              </a:spcAft>
              <a:buSzPts val="1300"/>
              <a:buFont typeface="Times New Roman"/>
              <a:buChar char="❖"/>
            </a:pPr>
            <a:r>
              <a:rPr lang="en" sz="1300">
                <a:latin typeface="Times New Roman"/>
                <a:ea typeface="Times New Roman"/>
                <a:cs typeface="Times New Roman"/>
                <a:sym typeface="Times New Roman"/>
              </a:rPr>
              <a:t>Due to several intricate considerations in designing a H-R collaborative assembly line, </a:t>
            </a:r>
            <a:r>
              <a:rPr b="1" i="1" lang="en" sz="1300">
                <a:solidFill>
                  <a:srgbClr val="0000FF"/>
                </a:solidFill>
                <a:latin typeface="Times New Roman"/>
                <a:ea typeface="Times New Roman"/>
                <a:cs typeface="Times New Roman"/>
                <a:sym typeface="Times New Roman"/>
              </a:rPr>
              <a:t>a broad range of publications in this little researched domain haven’t </a:t>
            </a:r>
            <a:r>
              <a:rPr b="1" i="1" lang="en" sz="1300" u="sng">
                <a:solidFill>
                  <a:srgbClr val="0000FF"/>
                </a:solidFill>
                <a:latin typeface="Times New Roman"/>
                <a:ea typeface="Times New Roman"/>
                <a:cs typeface="Times New Roman"/>
                <a:sym typeface="Times New Roman"/>
              </a:rPr>
              <a:t>“collectively”</a:t>
            </a:r>
            <a:r>
              <a:rPr b="1" i="1" lang="en" sz="1300">
                <a:solidFill>
                  <a:srgbClr val="0000FF"/>
                </a:solidFill>
                <a:latin typeface="Times New Roman"/>
                <a:ea typeface="Times New Roman"/>
                <a:cs typeface="Times New Roman"/>
                <a:sym typeface="Times New Roman"/>
              </a:rPr>
              <a:t> emphasised flexible and realistic constraints with respect to individual task abilities of humans and robots, collaborative work safety, economic production.</a:t>
            </a:r>
            <a:r>
              <a:rPr lang="en" sz="1300">
                <a:latin typeface="Times New Roman"/>
                <a:ea typeface="Times New Roman"/>
                <a:cs typeface="Times New Roman"/>
                <a:sym typeface="Times New Roman"/>
              </a:rPr>
              <a:t> </a:t>
            </a:r>
            <a:r>
              <a:rPr b="1" lang="en" sz="1300">
                <a:latin typeface="Times New Roman"/>
                <a:ea typeface="Times New Roman"/>
                <a:cs typeface="Times New Roman"/>
                <a:sym typeface="Times New Roman"/>
              </a:rPr>
              <a:t>(COLLECTIVELY DEVELOPED CONSTRAINTS FOR OUR PROBLEM SHALL BE DEMONSTRATED)</a:t>
            </a:r>
            <a:endParaRPr b="1" sz="1300">
              <a:latin typeface="Times New Roman"/>
              <a:ea typeface="Times New Roman"/>
              <a:cs typeface="Times New Roman"/>
              <a:sym typeface="Times New Roman"/>
            </a:endParaRPr>
          </a:p>
          <a:p>
            <a:pPr indent="-311150" lvl="0" marL="457200" rtl="0" algn="just">
              <a:lnSpc>
                <a:spcPct val="115000"/>
              </a:lnSpc>
              <a:spcBef>
                <a:spcPts val="1800"/>
              </a:spcBef>
              <a:spcAft>
                <a:spcPts val="0"/>
              </a:spcAft>
              <a:buClr>
                <a:schemeClr val="accent3"/>
              </a:buClr>
              <a:buSzPts val="1300"/>
              <a:buFont typeface="Times New Roman"/>
              <a:buChar char="❖"/>
            </a:pPr>
            <a:r>
              <a:rPr lang="en" sz="1300">
                <a:latin typeface="Times New Roman"/>
                <a:ea typeface="Times New Roman"/>
                <a:cs typeface="Times New Roman"/>
                <a:sym typeface="Times New Roman"/>
              </a:rPr>
              <a:t>A very recent algorithm called “ARCHIMEDES OPTIMISATION ALGORITHM” or AOA is implemented to solving our H-R ALB problem. </a:t>
            </a:r>
            <a:r>
              <a:rPr b="1" i="1" lang="en" sz="1300">
                <a:solidFill>
                  <a:schemeClr val="accent3"/>
                </a:solidFill>
                <a:latin typeface="Times New Roman"/>
                <a:ea typeface="Times New Roman"/>
                <a:cs typeface="Times New Roman"/>
                <a:sym typeface="Times New Roman"/>
              </a:rPr>
              <a:t>This algorithm is very recent, has less development fatigue and importantly, has never been used for solving any line balancing problems before. To make things interesting, this algorithm performs slightly better than all algorithms considered by us for our problem </a:t>
            </a:r>
            <a:r>
              <a:rPr b="1" lang="en" sz="1300">
                <a:solidFill>
                  <a:schemeClr val="dk2"/>
                </a:solidFill>
                <a:latin typeface="Times New Roman"/>
                <a:ea typeface="Times New Roman"/>
                <a:cs typeface="Times New Roman"/>
                <a:sym typeface="Times New Roman"/>
              </a:rPr>
              <a:t>(SHOWN IN RESULTS SECTION)</a:t>
            </a:r>
            <a:endParaRPr sz="13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78"/>
          <p:cNvPicPr preferRelativeResize="0"/>
          <p:nvPr/>
        </p:nvPicPr>
        <p:blipFill rotWithShape="1">
          <a:blip r:embed="rId3">
            <a:alphaModFix/>
          </a:blip>
          <a:srcRect b="0" l="7783" r="0" t="0"/>
          <a:stretch/>
        </p:blipFill>
        <p:spPr>
          <a:xfrm>
            <a:off x="150" y="0"/>
            <a:ext cx="9143998" cy="5143500"/>
          </a:xfrm>
          <a:prstGeom prst="rect">
            <a:avLst/>
          </a:prstGeom>
          <a:noFill/>
          <a:ln>
            <a:noFill/>
          </a:ln>
        </p:spPr>
      </p:pic>
      <p:sp>
        <p:nvSpPr>
          <p:cNvPr id="408" name="Google Shape;408;p78"/>
          <p:cNvSpPr txBox="1"/>
          <p:nvPr>
            <p:ph type="title"/>
          </p:nvPr>
        </p:nvSpPr>
        <p:spPr>
          <a:xfrm>
            <a:off x="460300" y="495750"/>
            <a:ext cx="7925100" cy="4090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6000"/>
              <a:buNone/>
            </a:pPr>
            <a:r>
              <a:rPr b="1" lang="en" sz="4800"/>
              <a:t>5</a:t>
            </a:r>
            <a:r>
              <a:rPr b="1" lang="en" sz="4800"/>
              <a:t>. METHODOLOGY</a:t>
            </a:r>
            <a:endParaRPr sz="4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9"/>
          <p:cNvSpPr txBox="1"/>
          <p:nvPr>
            <p:ph type="ctrTitle"/>
          </p:nvPr>
        </p:nvSpPr>
        <p:spPr>
          <a:xfrm>
            <a:off x="721300" y="712072"/>
            <a:ext cx="82221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DATA GENERATION</a:t>
            </a:r>
            <a:endParaRPr b="1"/>
          </a:p>
        </p:txBody>
      </p:sp>
      <p:pic>
        <p:nvPicPr>
          <p:cNvPr id="414" name="Google Shape;414;p79"/>
          <p:cNvPicPr preferRelativeResize="0"/>
          <p:nvPr/>
        </p:nvPicPr>
        <p:blipFill>
          <a:blip r:embed="rId3">
            <a:alphaModFix/>
          </a:blip>
          <a:stretch>
            <a:fillRect/>
          </a:stretch>
        </p:blipFill>
        <p:spPr>
          <a:xfrm>
            <a:off x="1589900" y="1917722"/>
            <a:ext cx="6484889" cy="22246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8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600"/>
              <a:t>DATA REQUIRED &amp; SOME ASSUMPTIONS MADE FOR HRC</a:t>
            </a:r>
            <a:endParaRPr b="1" sz="2600"/>
          </a:p>
        </p:txBody>
      </p:sp>
      <p:sp>
        <p:nvSpPr>
          <p:cNvPr id="420" name="Google Shape;420;p80"/>
          <p:cNvSpPr txBox="1"/>
          <p:nvPr>
            <p:ph idx="4294967295" type="body"/>
          </p:nvPr>
        </p:nvSpPr>
        <p:spPr>
          <a:xfrm>
            <a:off x="243750" y="747600"/>
            <a:ext cx="8770500" cy="4395900"/>
          </a:xfrm>
          <a:prstGeom prst="rect">
            <a:avLst/>
          </a:prstGeom>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1B212C"/>
              </a:buClr>
              <a:buSzPts val="1600"/>
              <a:buChar char="➔"/>
            </a:pPr>
            <a:r>
              <a:rPr lang="en" sz="1600">
                <a:solidFill>
                  <a:srgbClr val="1B212C"/>
                </a:solidFill>
              </a:rPr>
              <a:t>Number of tasks</a:t>
            </a:r>
            <a:endParaRPr sz="1600">
              <a:solidFill>
                <a:srgbClr val="1B212C"/>
              </a:solidFill>
            </a:endParaRPr>
          </a:p>
          <a:p>
            <a:pPr indent="-330200" lvl="0" marL="457200" rtl="0" algn="l">
              <a:lnSpc>
                <a:spcPct val="115000"/>
              </a:lnSpc>
              <a:spcBef>
                <a:spcPts val="0"/>
              </a:spcBef>
              <a:spcAft>
                <a:spcPts val="0"/>
              </a:spcAft>
              <a:buClr>
                <a:srgbClr val="1B212C"/>
              </a:buClr>
              <a:buSzPts val="1600"/>
              <a:buChar char="➔"/>
            </a:pPr>
            <a:r>
              <a:rPr lang="en" sz="1600">
                <a:solidFill>
                  <a:srgbClr val="1B212C"/>
                </a:solidFill>
              </a:rPr>
              <a:t>Number of workstations </a:t>
            </a:r>
            <a:endParaRPr sz="1600">
              <a:solidFill>
                <a:srgbClr val="1B212C"/>
              </a:solidFill>
            </a:endParaRPr>
          </a:p>
          <a:p>
            <a:pPr indent="-330200" lvl="0" marL="457200" rtl="0" algn="l">
              <a:lnSpc>
                <a:spcPct val="115000"/>
              </a:lnSpc>
              <a:spcBef>
                <a:spcPts val="0"/>
              </a:spcBef>
              <a:spcAft>
                <a:spcPts val="0"/>
              </a:spcAft>
              <a:buClr>
                <a:srgbClr val="1B212C"/>
              </a:buClr>
              <a:buSzPts val="1600"/>
              <a:buChar char="➔"/>
            </a:pPr>
            <a:r>
              <a:rPr lang="en" sz="1600">
                <a:solidFill>
                  <a:srgbClr val="1B212C"/>
                </a:solidFill>
              </a:rPr>
              <a:t>Number of types of robots available</a:t>
            </a:r>
            <a:endParaRPr sz="1600">
              <a:solidFill>
                <a:srgbClr val="1B212C"/>
              </a:solidFill>
            </a:endParaRPr>
          </a:p>
          <a:p>
            <a:pPr indent="-330200" lvl="0" marL="457200" rtl="0" algn="l">
              <a:lnSpc>
                <a:spcPct val="115000"/>
              </a:lnSpc>
              <a:spcBef>
                <a:spcPts val="0"/>
              </a:spcBef>
              <a:spcAft>
                <a:spcPts val="0"/>
              </a:spcAft>
              <a:buClr>
                <a:srgbClr val="1B212C"/>
              </a:buClr>
              <a:buSzPts val="1600"/>
              <a:buChar char="➔"/>
            </a:pPr>
            <a:r>
              <a:rPr lang="en" sz="1600">
                <a:solidFill>
                  <a:srgbClr val="1B212C"/>
                </a:solidFill>
              </a:rPr>
              <a:t>Operation time table for all robots, cobots and the human</a:t>
            </a:r>
            <a:endParaRPr sz="1600">
              <a:solidFill>
                <a:srgbClr val="1B212C"/>
              </a:solidFill>
            </a:endParaRPr>
          </a:p>
          <a:p>
            <a:pPr indent="-330200" lvl="0" marL="457200" rtl="0" algn="l">
              <a:lnSpc>
                <a:spcPct val="115000"/>
              </a:lnSpc>
              <a:spcBef>
                <a:spcPts val="0"/>
              </a:spcBef>
              <a:spcAft>
                <a:spcPts val="0"/>
              </a:spcAft>
              <a:buClr>
                <a:srgbClr val="1B212C"/>
              </a:buClr>
              <a:buSzPts val="1600"/>
              <a:buChar char="➔"/>
            </a:pPr>
            <a:r>
              <a:rPr lang="en" sz="1600">
                <a:solidFill>
                  <a:srgbClr val="1B212C"/>
                </a:solidFill>
              </a:rPr>
              <a:t>Setup times for robots</a:t>
            </a:r>
            <a:endParaRPr sz="1600">
              <a:solidFill>
                <a:srgbClr val="1B212C"/>
              </a:solidFill>
            </a:endParaRPr>
          </a:p>
          <a:p>
            <a:pPr indent="-330200" lvl="0" marL="457200" rtl="0" algn="l">
              <a:lnSpc>
                <a:spcPct val="115000"/>
              </a:lnSpc>
              <a:spcBef>
                <a:spcPts val="0"/>
              </a:spcBef>
              <a:spcAft>
                <a:spcPts val="0"/>
              </a:spcAft>
              <a:buClr>
                <a:srgbClr val="1B212C"/>
              </a:buClr>
              <a:buSzPts val="1600"/>
              <a:buChar char="➔"/>
            </a:pPr>
            <a:r>
              <a:rPr lang="en" sz="1600">
                <a:solidFill>
                  <a:srgbClr val="1B212C"/>
                </a:solidFill>
              </a:rPr>
              <a:t>Sequence dependent times for robots</a:t>
            </a:r>
            <a:endParaRPr sz="1600">
              <a:solidFill>
                <a:srgbClr val="1B212C"/>
              </a:solidFill>
            </a:endParaRPr>
          </a:p>
          <a:p>
            <a:pPr indent="-330200" lvl="0" marL="457200" rtl="0" algn="l">
              <a:lnSpc>
                <a:spcPct val="115000"/>
              </a:lnSpc>
              <a:spcBef>
                <a:spcPts val="0"/>
              </a:spcBef>
              <a:spcAft>
                <a:spcPts val="0"/>
              </a:spcAft>
              <a:buClr>
                <a:srgbClr val="1B212C"/>
              </a:buClr>
              <a:buSzPts val="1600"/>
              <a:buChar char="➔"/>
            </a:pPr>
            <a:r>
              <a:rPr lang="en" sz="1600">
                <a:solidFill>
                  <a:srgbClr val="1B212C"/>
                </a:solidFill>
              </a:rPr>
              <a:t>Precedence matrix</a:t>
            </a:r>
            <a:endParaRPr sz="1600">
              <a:solidFill>
                <a:srgbClr val="1B212C"/>
              </a:solidFill>
            </a:endParaRPr>
          </a:p>
          <a:p>
            <a:pPr indent="-330200" lvl="0" marL="457200" rtl="0" algn="l">
              <a:lnSpc>
                <a:spcPct val="115000"/>
              </a:lnSpc>
              <a:spcBef>
                <a:spcPts val="0"/>
              </a:spcBef>
              <a:spcAft>
                <a:spcPts val="0"/>
              </a:spcAft>
              <a:buClr>
                <a:srgbClr val="1B212C"/>
              </a:buClr>
              <a:buSzPts val="1600"/>
              <a:buChar char="➔"/>
            </a:pPr>
            <a:r>
              <a:rPr lang="en" sz="1600">
                <a:solidFill>
                  <a:srgbClr val="1B212C"/>
                </a:solidFill>
              </a:rPr>
              <a:t>Energy Consumption by robots and the human</a:t>
            </a:r>
            <a:endParaRPr sz="1600">
              <a:solidFill>
                <a:srgbClr val="1B212C"/>
              </a:solidFill>
            </a:endParaRPr>
          </a:p>
          <a:p>
            <a:pPr indent="0" lvl="0" marL="0" rtl="0" algn="l">
              <a:lnSpc>
                <a:spcPct val="115000"/>
              </a:lnSpc>
              <a:spcBef>
                <a:spcPts val="0"/>
              </a:spcBef>
              <a:spcAft>
                <a:spcPts val="0"/>
              </a:spcAft>
              <a:buNone/>
            </a:pPr>
            <a:r>
              <a:rPr b="1" lang="en" sz="1600">
                <a:solidFill>
                  <a:srgbClr val="1B212C"/>
                </a:solidFill>
              </a:rPr>
              <a:t>Some of the assumptions made while generating the data are,</a:t>
            </a:r>
            <a:endParaRPr b="1" sz="1600">
              <a:solidFill>
                <a:srgbClr val="1B212C"/>
              </a:solidFill>
            </a:endParaRPr>
          </a:p>
          <a:p>
            <a:pPr indent="-330200" lvl="0" marL="457200" rtl="0" algn="l">
              <a:spcBef>
                <a:spcPts val="0"/>
              </a:spcBef>
              <a:spcAft>
                <a:spcPts val="0"/>
              </a:spcAft>
              <a:buClr>
                <a:srgbClr val="0000FF"/>
              </a:buClr>
              <a:buSzPts val="1600"/>
              <a:buChar char="★"/>
            </a:pPr>
            <a:r>
              <a:rPr lang="en" sz="1600">
                <a:solidFill>
                  <a:srgbClr val="0000FF"/>
                </a:solidFill>
              </a:rPr>
              <a:t>Number of cobots  = Number of robots</a:t>
            </a:r>
            <a:endParaRPr sz="1600">
              <a:solidFill>
                <a:srgbClr val="0000FF"/>
              </a:solidFill>
            </a:endParaRPr>
          </a:p>
          <a:p>
            <a:pPr indent="-330200" lvl="0" marL="457200" rtl="0" algn="l">
              <a:spcBef>
                <a:spcPts val="0"/>
              </a:spcBef>
              <a:spcAft>
                <a:spcPts val="0"/>
              </a:spcAft>
              <a:buClr>
                <a:srgbClr val="0000FF"/>
              </a:buClr>
              <a:buSzPts val="1600"/>
              <a:buChar char="★"/>
            </a:pPr>
            <a:r>
              <a:rPr lang="en" sz="1600">
                <a:solidFill>
                  <a:srgbClr val="0000FF"/>
                </a:solidFill>
              </a:rPr>
              <a:t>Cobot_i = Robot_i + Human</a:t>
            </a:r>
            <a:endParaRPr sz="1600">
              <a:solidFill>
                <a:srgbClr val="0000FF"/>
              </a:solidFill>
            </a:endParaRPr>
          </a:p>
          <a:p>
            <a:pPr indent="-330200" lvl="0" marL="457200" rtl="0" algn="l">
              <a:spcBef>
                <a:spcPts val="0"/>
              </a:spcBef>
              <a:spcAft>
                <a:spcPts val="0"/>
              </a:spcAft>
              <a:buClr>
                <a:srgbClr val="0000FF"/>
              </a:buClr>
              <a:buSzPts val="1600"/>
              <a:buChar char="★"/>
            </a:pPr>
            <a:r>
              <a:rPr lang="en" sz="1600">
                <a:solidFill>
                  <a:srgbClr val="0000FF"/>
                </a:solidFill>
              </a:rPr>
              <a:t>Only one type of worker (all workers are equally skilled)</a:t>
            </a:r>
            <a:endParaRPr sz="1600">
              <a:solidFill>
                <a:srgbClr val="0000FF"/>
              </a:solidFill>
            </a:endParaRPr>
          </a:p>
          <a:p>
            <a:pPr indent="-330200" lvl="0" marL="457200" rtl="0" algn="l">
              <a:spcBef>
                <a:spcPts val="0"/>
              </a:spcBef>
              <a:spcAft>
                <a:spcPts val="0"/>
              </a:spcAft>
              <a:buClr>
                <a:srgbClr val="0000FF"/>
              </a:buClr>
              <a:buSzPts val="1600"/>
              <a:buChar char="★"/>
            </a:pPr>
            <a:r>
              <a:rPr lang="en" sz="1600">
                <a:solidFill>
                  <a:srgbClr val="0000FF"/>
                </a:solidFill>
              </a:rPr>
              <a:t>The lower bound and upper bound of operation times are used for calculation of lower and upper bounds of other data (setup time, sequence dependent time).</a:t>
            </a:r>
            <a:endParaRPr sz="1600">
              <a:solidFill>
                <a:srgbClr val="0000FF"/>
              </a:solidFill>
            </a:endParaRPr>
          </a:p>
          <a:p>
            <a:pPr indent="-330200" lvl="0" marL="457200" rtl="0" algn="l">
              <a:spcBef>
                <a:spcPts val="0"/>
              </a:spcBef>
              <a:spcAft>
                <a:spcPts val="0"/>
              </a:spcAft>
              <a:buClr>
                <a:srgbClr val="0000FF"/>
              </a:buClr>
              <a:buSzPts val="1600"/>
              <a:buChar char="★"/>
            </a:pPr>
            <a:r>
              <a:rPr lang="en" sz="1600">
                <a:solidFill>
                  <a:srgbClr val="0000FF"/>
                </a:solidFill>
              </a:rPr>
              <a:t>Energy consumption of robots and the human is given in Wh/min. </a:t>
            </a:r>
            <a:r>
              <a:rPr b="1" lang="en" sz="1600">
                <a:solidFill>
                  <a:srgbClr val="0000FF"/>
                </a:solidFill>
              </a:rPr>
              <a:t>[0.10 - 0.90]</a:t>
            </a:r>
            <a:r>
              <a:rPr lang="en" sz="1600">
                <a:solidFill>
                  <a:srgbClr val="0000FF"/>
                </a:solidFill>
              </a:rPr>
              <a:t> Wh / min</a:t>
            </a:r>
            <a:endParaRPr sz="1600">
              <a:solidFill>
                <a:srgbClr val="1B212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0" st="0"/>
                                            </p:txEl>
                                          </p:spTgt>
                                        </p:tgtEl>
                                        <p:attrNameLst>
                                          <p:attrName>style.visibility</p:attrName>
                                        </p:attrNameLst>
                                      </p:cBhvr>
                                      <p:to>
                                        <p:strVal val="visible"/>
                                      </p:to>
                                    </p:set>
                                    <p:animEffect filter="fade" transition="in">
                                      <p:cBhvr>
                                        <p:cTn dur="1000"/>
                                        <p:tgtEl>
                                          <p:spTgt spid="4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1" st="1"/>
                                            </p:txEl>
                                          </p:spTgt>
                                        </p:tgtEl>
                                        <p:attrNameLst>
                                          <p:attrName>style.visibility</p:attrName>
                                        </p:attrNameLst>
                                      </p:cBhvr>
                                      <p:to>
                                        <p:strVal val="visible"/>
                                      </p:to>
                                    </p:set>
                                    <p:animEffect filter="fade" transition="in">
                                      <p:cBhvr>
                                        <p:cTn dur="1000"/>
                                        <p:tgtEl>
                                          <p:spTgt spid="4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2" st="2"/>
                                            </p:txEl>
                                          </p:spTgt>
                                        </p:tgtEl>
                                        <p:attrNameLst>
                                          <p:attrName>style.visibility</p:attrName>
                                        </p:attrNameLst>
                                      </p:cBhvr>
                                      <p:to>
                                        <p:strVal val="visible"/>
                                      </p:to>
                                    </p:set>
                                    <p:animEffect filter="fade" transition="in">
                                      <p:cBhvr>
                                        <p:cTn dur="1000"/>
                                        <p:tgtEl>
                                          <p:spTgt spid="4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3" st="3"/>
                                            </p:txEl>
                                          </p:spTgt>
                                        </p:tgtEl>
                                        <p:attrNameLst>
                                          <p:attrName>style.visibility</p:attrName>
                                        </p:attrNameLst>
                                      </p:cBhvr>
                                      <p:to>
                                        <p:strVal val="visible"/>
                                      </p:to>
                                    </p:set>
                                    <p:animEffect filter="fade" transition="in">
                                      <p:cBhvr>
                                        <p:cTn dur="1000"/>
                                        <p:tgtEl>
                                          <p:spTgt spid="4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4" st="4"/>
                                            </p:txEl>
                                          </p:spTgt>
                                        </p:tgtEl>
                                        <p:attrNameLst>
                                          <p:attrName>style.visibility</p:attrName>
                                        </p:attrNameLst>
                                      </p:cBhvr>
                                      <p:to>
                                        <p:strVal val="visible"/>
                                      </p:to>
                                    </p:set>
                                    <p:animEffect filter="fade" transition="in">
                                      <p:cBhvr>
                                        <p:cTn dur="1000"/>
                                        <p:tgtEl>
                                          <p:spTgt spid="4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5" st="5"/>
                                            </p:txEl>
                                          </p:spTgt>
                                        </p:tgtEl>
                                        <p:attrNameLst>
                                          <p:attrName>style.visibility</p:attrName>
                                        </p:attrNameLst>
                                      </p:cBhvr>
                                      <p:to>
                                        <p:strVal val="visible"/>
                                      </p:to>
                                    </p:set>
                                    <p:animEffect filter="fade" transition="in">
                                      <p:cBhvr>
                                        <p:cTn dur="1000"/>
                                        <p:tgtEl>
                                          <p:spTgt spid="42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6" st="6"/>
                                            </p:txEl>
                                          </p:spTgt>
                                        </p:tgtEl>
                                        <p:attrNameLst>
                                          <p:attrName>style.visibility</p:attrName>
                                        </p:attrNameLst>
                                      </p:cBhvr>
                                      <p:to>
                                        <p:strVal val="visible"/>
                                      </p:to>
                                    </p:set>
                                    <p:animEffect filter="fade" transition="in">
                                      <p:cBhvr>
                                        <p:cTn dur="1000"/>
                                        <p:tgtEl>
                                          <p:spTgt spid="42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7" st="7"/>
                                            </p:txEl>
                                          </p:spTgt>
                                        </p:tgtEl>
                                        <p:attrNameLst>
                                          <p:attrName>style.visibility</p:attrName>
                                        </p:attrNameLst>
                                      </p:cBhvr>
                                      <p:to>
                                        <p:strVal val="visible"/>
                                      </p:to>
                                    </p:set>
                                    <p:animEffect filter="fade" transition="in">
                                      <p:cBhvr>
                                        <p:cTn dur="1000"/>
                                        <p:tgtEl>
                                          <p:spTgt spid="42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8" st="8"/>
                                            </p:txEl>
                                          </p:spTgt>
                                        </p:tgtEl>
                                        <p:attrNameLst>
                                          <p:attrName>style.visibility</p:attrName>
                                        </p:attrNameLst>
                                      </p:cBhvr>
                                      <p:to>
                                        <p:strVal val="visible"/>
                                      </p:to>
                                    </p:set>
                                    <p:animEffect filter="fade" transition="in">
                                      <p:cBhvr>
                                        <p:cTn dur="1000"/>
                                        <p:tgtEl>
                                          <p:spTgt spid="42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9" st="9"/>
                                            </p:txEl>
                                          </p:spTgt>
                                        </p:tgtEl>
                                        <p:attrNameLst>
                                          <p:attrName>style.visibility</p:attrName>
                                        </p:attrNameLst>
                                      </p:cBhvr>
                                      <p:to>
                                        <p:strVal val="visible"/>
                                      </p:to>
                                    </p:set>
                                    <p:animEffect filter="fade" transition="in">
                                      <p:cBhvr>
                                        <p:cTn dur="1000"/>
                                        <p:tgtEl>
                                          <p:spTgt spid="42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10" st="10"/>
                                            </p:txEl>
                                          </p:spTgt>
                                        </p:tgtEl>
                                        <p:attrNameLst>
                                          <p:attrName>style.visibility</p:attrName>
                                        </p:attrNameLst>
                                      </p:cBhvr>
                                      <p:to>
                                        <p:strVal val="visible"/>
                                      </p:to>
                                    </p:set>
                                    <p:animEffect filter="fade" transition="in">
                                      <p:cBhvr>
                                        <p:cTn dur="1000"/>
                                        <p:tgtEl>
                                          <p:spTgt spid="42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11" st="11"/>
                                            </p:txEl>
                                          </p:spTgt>
                                        </p:tgtEl>
                                        <p:attrNameLst>
                                          <p:attrName>style.visibility</p:attrName>
                                        </p:attrNameLst>
                                      </p:cBhvr>
                                      <p:to>
                                        <p:strVal val="visible"/>
                                      </p:to>
                                    </p:set>
                                    <p:animEffect filter="fade" transition="in">
                                      <p:cBhvr>
                                        <p:cTn dur="1000"/>
                                        <p:tgtEl>
                                          <p:spTgt spid="42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12" st="12"/>
                                            </p:txEl>
                                          </p:spTgt>
                                        </p:tgtEl>
                                        <p:attrNameLst>
                                          <p:attrName>style.visibility</p:attrName>
                                        </p:attrNameLst>
                                      </p:cBhvr>
                                      <p:to>
                                        <p:strVal val="visible"/>
                                      </p:to>
                                    </p:set>
                                    <p:animEffect filter="fade" transition="in">
                                      <p:cBhvr>
                                        <p:cTn dur="1000"/>
                                        <p:tgtEl>
                                          <p:spTgt spid="420">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13" st="13"/>
                                            </p:txEl>
                                          </p:spTgt>
                                        </p:tgtEl>
                                        <p:attrNameLst>
                                          <p:attrName>style.visibility</p:attrName>
                                        </p:attrNameLst>
                                      </p:cBhvr>
                                      <p:to>
                                        <p:strVal val="visible"/>
                                      </p:to>
                                    </p:set>
                                    <p:animEffect filter="fade" transition="in">
                                      <p:cBhvr>
                                        <p:cTn dur="1000"/>
                                        <p:tgtEl>
                                          <p:spTgt spid="420">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63"/>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306" name="Google Shape;306;p63"/>
          <p:cNvSpPr txBox="1"/>
          <p:nvPr>
            <p:ph type="title"/>
          </p:nvPr>
        </p:nvSpPr>
        <p:spPr>
          <a:xfrm>
            <a:off x="892350" y="241200"/>
            <a:ext cx="7359600" cy="1810200"/>
          </a:xfrm>
          <a:prstGeom prst="rect">
            <a:avLst/>
          </a:prstGeom>
          <a:noFill/>
          <a:ln>
            <a:noFill/>
          </a:ln>
        </p:spPr>
        <p:txBody>
          <a:bodyPr anchorCtr="0" anchor="ctr" bIns="91425" lIns="91425" spcFirstLastPara="1" rIns="91425" wrap="square" tIns="91425">
            <a:spAutoFit/>
          </a:bodyPr>
          <a:lstStyle/>
          <a:p>
            <a:pPr indent="0" lvl="0" marL="0" rtl="0" algn="ctr">
              <a:lnSpc>
                <a:spcPct val="115000"/>
              </a:lnSpc>
              <a:spcBef>
                <a:spcPts val="1800"/>
              </a:spcBef>
              <a:spcAft>
                <a:spcPts val="1800"/>
              </a:spcAft>
              <a:buSzPts val="6000"/>
              <a:buNone/>
            </a:pPr>
            <a:r>
              <a:rPr b="1" lang="en" sz="3200">
                <a:latin typeface="Oswald"/>
                <a:ea typeface="Oswald"/>
                <a:cs typeface="Oswald"/>
                <a:sym typeface="Oswald"/>
              </a:rPr>
              <a:t>Efficient Application of Metaheuristic Algorithms for Balancing Human Robot Collaborative Assembly Lines</a:t>
            </a:r>
            <a:endParaRPr b="1" sz="4300">
              <a:latin typeface="Oswald"/>
              <a:ea typeface="Oswald"/>
              <a:cs typeface="Oswald"/>
              <a:sym typeface="Oswald"/>
            </a:endParaRPr>
          </a:p>
        </p:txBody>
      </p:sp>
      <p:pic>
        <p:nvPicPr>
          <p:cNvPr id="307" name="Google Shape;307;p63"/>
          <p:cNvPicPr preferRelativeResize="0"/>
          <p:nvPr/>
        </p:nvPicPr>
        <p:blipFill rotWithShape="1">
          <a:blip r:embed="rId4">
            <a:alphaModFix/>
          </a:blip>
          <a:srcRect b="0" l="0" r="0" t="0"/>
          <a:stretch/>
        </p:blipFill>
        <p:spPr>
          <a:xfrm>
            <a:off x="1972538" y="2329500"/>
            <a:ext cx="5199233" cy="2611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8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t>TUNING PARAMETERS USED</a:t>
            </a:r>
            <a:endParaRPr b="1" sz="3000"/>
          </a:p>
        </p:txBody>
      </p:sp>
      <p:sp>
        <p:nvSpPr>
          <p:cNvPr id="426" name="Google Shape;426;p81"/>
          <p:cNvSpPr txBox="1"/>
          <p:nvPr>
            <p:ph idx="4294967295" type="body"/>
          </p:nvPr>
        </p:nvSpPr>
        <p:spPr>
          <a:xfrm>
            <a:off x="214375" y="651200"/>
            <a:ext cx="8520600" cy="1218900"/>
          </a:xfrm>
          <a:prstGeom prst="rect">
            <a:avLst/>
          </a:prstGeom>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1B212C"/>
              </a:buClr>
              <a:buSzPts val="1200"/>
              <a:buChar char="●"/>
            </a:pPr>
            <a:r>
              <a:rPr lang="en" sz="1200">
                <a:solidFill>
                  <a:srgbClr val="1B212C"/>
                </a:solidFill>
              </a:rPr>
              <a:t>Number of tasks </a:t>
            </a:r>
            <a:endParaRPr sz="1200">
              <a:solidFill>
                <a:srgbClr val="1B212C"/>
              </a:solidFill>
            </a:endParaRPr>
          </a:p>
          <a:p>
            <a:pPr indent="-304800" lvl="0" marL="457200" rtl="0" algn="l">
              <a:lnSpc>
                <a:spcPct val="115000"/>
              </a:lnSpc>
              <a:spcBef>
                <a:spcPts val="0"/>
              </a:spcBef>
              <a:spcAft>
                <a:spcPts val="0"/>
              </a:spcAft>
              <a:buClr>
                <a:srgbClr val="1B212C"/>
              </a:buClr>
              <a:buSzPts val="1200"/>
              <a:buChar char="●"/>
            </a:pPr>
            <a:r>
              <a:rPr lang="en" sz="1200">
                <a:solidFill>
                  <a:srgbClr val="1B212C"/>
                </a:solidFill>
              </a:rPr>
              <a:t>Number of robots</a:t>
            </a:r>
            <a:endParaRPr sz="1200">
              <a:solidFill>
                <a:srgbClr val="1B212C"/>
              </a:solidFill>
            </a:endParaRPr>
          </a:p>
          <a:p>
            <a:pPr indent="-304800" lvl="0" marL="457200" rtl="0" algn="l">
              <a:lnSpc>
                <a:spcPct val="115000"/>
              </a:lnSpc>
              <a:spcBef>
                <a:spcPts val="0"/>
              </a:spcBef>
              <a:spcAft>
                <a:spcPts val="0"/>
              </a:spcAft>
              <a:buClr>
                <a:srgbClr val="1B212C"/>
              </a:buClr>
              <a:buSzPts val="1200"/>
              <a:buChar char="●"/>
            </a:pPr>
            <a:r>
              <a:rPr lang="en" sz="1200">
                <a:solidFill>
                  <a:srgbClr val="1B212C"/>
                </a:solidFill>
              </a:rPr>
              <a:t>Lower bound(</a:t>
            </a:r>
            <a:r>
              <a:rPr b="1" lang="en" sz="1200">
                <a:solidFill>
                  <a:srgbClr val="1B212C"/>
                </a:solidFill>
              </a:rPr>
              <a:t>lb</a:t>
            </a:r>
            <a:r>
              <a:rPr lang="en" sz="1200">
                <a:solidFill>
                  <a:srgbClr val="1B212C"/>
                </a:solidFill>
              </a:rPr>
              <a:t>) and upper bound(</a:t>
            </a:r>
            <a:r>
              <a:rPr b="1" lang="en" sz="1200">
                <a:solidFill>
                  <a:srgbClr val="1B212C"/>
                </a:solidFill>
              </a:rPr>
              <a:t>ub</a:t>
            </a:r>
            <a:r>
              <a:rPr lang="en" sz="1200">
                <a:solidFill>
                  <a:srgbClr val="1B212C"/>
                </a:solidFill>
              </a:rPr>
              <a:t>) for operation time of robots table</a:t>
            </a:r>
            <a:endParaRPr sz="1200">
              <a:solidFill>
                <a:srgbClr val="1B212C"/>
              </a:solidFill>
            </a:endParaRPr>
          </a:p>
          <a:p>
            <a:pPr indent="-304800" lvl="0" marL="457200" rtl="0" algn="l">
              <a:lnSpc>
                <a:spcPct val="115000"/>
              </a:lnSpc>
              <a:spcBef>
                <a:spcPts val="0"/>
              </a:spcBef>
              <a:spcAft>
                <a:spcPts val="0"/>
              </a:spcAft>
              <a:buClr>
                <a:srgbClr val="1B212C"/>
              </a:buClr>
              <a:buSzPts val="1200"/>
              <a:buChar char="●"/>
            </a:pPr>
            <a:r>
              <a:rPr b="1" lang="en" sz="1200">
                <a:solidFill>
                  <a:srgbClr val="1B212C"/>
                </a:solidFill>
              </a:rPr>
              <a:t>a1, a2, a3, a4</a:t>
            </a:r>
            <a:r>
              <a:rPr lang="en" sz="1200">
                <a:solidFill>
                  <a:srgbClr val="1B212C"/>
                </a:solidFill>
              </a:rPr>
              <a:t> (parameters [</a:t>
            </a:r>
            <a:r>
              <a:rPr b="1" lang="en" sz="1200">
                <a:solidFill>
                  <a:srgbClr val="1B212C"/>
                </a:solidFill>
              </a:rPr>
              <a:t>range from 0 to 1</a:t>
            </a:r>
            <a:r>
              <a:rPr lang="en" sz="1200">
                <a:solidFill>
                  <a:srgbClr val="1B212C"/>
                </a:solidFill>
              </a:rPr>
              <a:t>] that control the lower and upper bounds of setup time and sequence dependent time)</a:t>
            </a:r>
            <a:endParaRPr sz="1200">
              <a:solidFill>
                <a:srgbClr val="0000FF"/>
              </a:solidFill>
            </a:endParaRPr>
          </a:p>
        </p:txBody>
      </p:sp>
      <p:graphicFrame>
        <p:nvGraphicFramePr>
          <p:cNvPr id="427" name="Google Shape;427;p81"/>
          <p:cNvGraphicFramePr/>
          <p:nvPr/>
        </p:nvGraphicFramePr>
        <p:xfrm>
          <a:off x="2201275" y="1643475"/>
          <a:ext cx="3000000" cy="3000000"/>
        </p:xfrm>
        <a:graphic>
          <a:graphicData uri="http://schemas.openxmlformats.org/drawingml/2006/table">
            <a:tbl>
              <a:tblPr>
                <a:noFill/>
                <a:tableStyleId>{6F6B9131-CC3D-48FF-A5D1-5C63AF5131FF}</a:tableStyleId>
              </a:tblPr>
              <a:tblGrid>
                <a:gridCol w="4109950"/>
                <a:gridCol w="2034225"/>
              </a:tblGrid>
              <a:tr h="12700">
                <a:tc>
                  <a:txBody>
                    <a:bodyPr/>
                    <a:lstStyle/>
                    <a:p>
                      <a:pPr indent="0" lvl="0" marL="0" rtl="0" algn="ctr">
                        <a:spcBef>
                          <a:spcPts val="0"/>
                        </a:spcBef>
                        <a:spcAft>
                          <a:spcPts val="0"/>
                        </a:spcAft>
                        <a:buNone/>
                      </a:pPr>
                      <a:r>
                        <a:rPr b="1" lang="en" sz="1500">
                          <a:solidFill>
                            <a:schemeClr val="accent6"/>
                          </a:solidFill>
                          <a:latin typeface="Times New Roman"/>
                          <a:ea typeface="Times New Roman"/>
                          <a:cs typeface="Times New Roman"/>
                          <a:sym typeface="Times New Roman"/>
                        </a:rPr>
                        <a:t>DESCRIPTION</a:t>
                      </a:r>
                      <a:endParaRPr b="1" sz="1500">
                        <a:solidFill>
                          <a:schemeClr val="accent6"/>
                        </a:solidFill>
                        <a:latin typeface="Times New Roman"/>
                        <a:ea typeface="Times New Roman"/>
                        <a:cs typeface="Times New Roman"/>
                        <a:sym typeface="Times New Roman"/>
                      </a:endParaRPr>
                    </a:p>
                  </a:txBody>
                  <a:tcPr marT="63500" marB="63500" marR="63500" marL="63500">
                    <a:solidFill>
                      <a:srgbClr val="1155CC"/>
                    </a:solidFill>
                  </a:tcPr>
                </a:tc>
                <a:tc>
                  <a:txBody>
                    <a:bodyPr/>
                    <a:lstStyle/>
                    <a:p>
                      <a:pPr indent="0" lvl="0" marL="0" rtl="0" algn="ctr">
                        <a:spcBef>
                          <a:spcPts val="0"/>
                        </a:spcBef>
                        <a:spcAft>
                          <a:spcPts val="0"/>
                        </a:spcAft>
                        <a:buNone/>
                      </a:pPr>
                      <a:r>
                        <a:rPr b="1" lang="en" sz="1500">
                          <a:solidFill>
                            <a:schemeClr val="accent6"/>
                          </a:solidFill>
                          <a:latin typeface="Times New Roman"/>
                          <a:ea typeface="Times New Roman"/>
                          <a:cs typeface="Times New Roman"/>
                          <a:sym typeface="Times New Roman"/>
                        </a:rPr>
                        <a:t>FORMULAE</a:t>
                      </a:r>
                      <a:endParaRPr b="1" sz="1500">
                        <a:solidFill>
                          <a:schemeClr val="accent6"/>
                        </a:solidFill>
                        <a:latin typeface="Times New Roman"/>
                        <a:ea typeface="Times New Roman"/>
                        <a:cs typeface="Times New Roman"/>
                        <a:sym typeface="Times New Roman"/>
                      </a:endParaRPr>
                    </a:p>
                  </a:txBody>
                  <a:tcPr marT="63500" marB="63500" marR="63500" marL="63500">
                    <a:solidFill>
                      <a:srgbClr val="1155CC"/>
                    </a:solidFill>
                  </a:tcPr>
                </a:tc>
              </a:tr>
              <a:tr h="127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Lower limit of task time for robot [type i]</a:t>
                      </a:r>
                      <a:endParaRPr b="1" sz="1200">
                        <a:latin typeface="Times New Roman"/>
                        <a:ea typeface="Times New Roman"/>
                        <a:cs typeface="Times New Roman"/>
                        <a:sym typeface="Times New Roman"/>
                      </a:endParaRPr>
                    </a:p>
                  </a:txBody>
                  <a:tcPr marT="63500" marB="63500" marR="63500" marL="63500">
                    <a:solidFill>
                      <a:srgbClr val="9FC5E8"/>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lb</a:t>
                      </a:r>
                      <a:endParaRPr b="1"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Upper limit of task time for robot [type i] </a:t>
                      </a:r>
                      <a:endParaRPr b="1" sz="1200">
                        <a:latin typeface="Times New Roman"/>
                        <a:ea typeface="Times New Roman"/>
                        <a:cs typeface="Times New Roman"/>
                        <a:sym typeface="Times New Roman"/>
                      </a:endParaRPr>
                    </a:p>
                  </a:txBody>
                  <a:tcPr marT="63500" marB="63500" marR="63500" marL="63500">
                    <a:solidFill>
                      <a:srgbClr val="9FC5E8"/>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ub</a:t>
                      </a:r>
                      <a:endParaRPr b="1"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Lower limit of setup time for robot [type i] </a:t>
                      </a:r>
                      <a:endParaRPr b="1" sz="1200">
                        <a:latin typeface="Times New Roman"/>
                        <a:ea typeface="Times New Roman"/>
                        <a:cs typeface="Times New Roman"/>
                        <a:sym typeface="Times New Roman"/>
                      </a:endParaRPr>
                    </a:p>
                  </a:txBody>
                  <a:tcPr marT="63500" marB="63500" marR="63500" marL="63500">
                    <a:solidFill>
                      <a:srgbClr val="FFF2CC"/>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a1 * lb</a:t>
                      </a:r>
                      <a:endParaRPr b="1"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Upper limit of setup time for robot [type i] </a:t>
                      </a:r>
                      <a:endParaRPr b="1" sz="1200">
                        <a:latin typeface="Times New Roman"/>
                        <a:ea typeface="Times New Roman"/>
                        <a:cs typeface="Times New Roman"/>
                        <a:sym typeface="Times New Roman"/>
                      </a:endParaRPr>
                    </a:p>
                  </a:txBody>
                  <a:tcPr marT="63500" marB="63500" marR="63500" marL="63500">
                    <a:solidFill>
                      <a:srgbClr val="FFF2CC"/>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a1 * ub</a:t>
                      </a:r>
                      <a:endParaRPr b="1"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Lower bound of sequence dependent time for robot [type i] </a:t>
                      </a:r>
                      <a:endParaRPr b="1" sz="1200">
                        <a:latin typeface="Times New Roman"/>
                        <a:ea typeface="Times New Roman"/>
                        <a:cs typeface="Times New Roman"/>
                        <a:sym typeface="Times New Roman"/>
                      </a:endParaRPr>
                    </a:p>
                  </a:txBody>
                  <a:tcPr marT="63500" marB="63500" marR="63500" marL="63500">
                    <a:solidFill>
                      <a:srgbClr val="EA9999"/>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a2 * lb</a:t>
                      </a:r>
                      <a:endParaRPr b="1"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Upper bound of sequence dependent time for robot [type i]</a:t>
                      </a:r>
                      <a:endParaRPr b="1" sz="1200">
                        <a:latin typeface="Times New Roman"/>
                        <a:ea typeface="Times New Roman"/>
                        <a:cs typeface="Times New Roman"/>
                        <a:sym typeface="Times New Roman"/>
                      </a:endParaRPr>
                    </a:p>
                  </a:txBody>
                  <a:tcPr marT="63500" marB="63500" marR="63500" marL="63500">
                    <a:solidFill>
                      <a:srgbClr val="EA9999"/>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a2 * ub</a:t>
                      </a:r>
                      <a:endParaRPr b="1"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Lower limit of task time for cobot [type i] </a:t>
                      </a:r>
                      <a:endParaRPr b="1" sz="1200">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lb- (a3 * (ub - lb))</a:t>
                      </a:r>
                      <a:endParaRPr b="1"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Upper limit of task time for cobot [type i]</a:t>
                      </a:r>
                      <a:endParaRPr b="1" sz="1200">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ub - (a3 * (ub - lb))</a:t>
                      </a:r>
                      <a:endParaRPr b="1"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Lower limit of task time of human </a:t>
                      </a:r>
                      <a:endParaRPr b="1" sz="1200">
                        <a:latin typeface="Times New Roman"/>
                        <a:ea typeface="Times New Roman"/>
                        <a:cs typeface="Times New Roman"/>
                        <a:sym typeface="Times New Roman"/>
                      </a:endParaRPr>
                    </a:p>
                  </a:txBody>
                  <a:tcPr marT="63500" marB="63500" marR="63500" marL="63500">
                    <a:solidFill>
                      <a:srgbClr val="C27BA0"/>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lb + (a4 * (ub - lb))</a:t>
                      </a:r>
                      <a:endParaRPr b="1"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Upper limit of task time of human</a:t>
                      </a:r>
                      <a:endParaRPr b="1" sz="1200">
                        <a:latin typeface="Times New Roman"/>
                        <a:ea typeface="Times New Roman"/>
                        <a:cs typeface="Times New Roman"/>
                        <a:sym typeface="Times New Roman"/>
                      </a:endParaRPr>
                    </a:p>
                  </a:txBody>
                  <a:tcPr marT="63500" marB="63500" marR="63500" marL="63500">
                    <a:solidFill>
                      <a:srgbClr val="C27BA0"/>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ub + (a4 * (ub - lb))</a:t>
                      </a:r>
                      <a:endParaRPr b="1" sz="12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82"/>
          <p:cNvSpPr txBox="1"/>
          <p:nvPr>
            <p:ph idx="4294967295" type="subTitle"/>
          </p:nvPr>
        </p:nvSpPr>
        <p:spPr>
          <a:xfrm>
            <a:off x="2549400" y="705592"/>
            <a:ext cx="4045200" cy="1563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1B212C"/>
                </a:solidFill>
              </a:rPr>
              <a:t>Is assumed to be in minutes and the data type used is integer</a:t>
            </a:r>
            <a:endParaRPr sz="1600">
              <a:solidFill>
                <a:srgbClr val="1B212C"/>
              </a:solidFill>
            </a:endParaRPr>
          </a:p>
          <a:p>
            <a:pPr indent="0" lvl="0" marL="0" rtl="0" algn="l">
              <a:lnSpc>
                <a:spcPct val="115000"/>
              </a:lnSpc>
              <a:spcBef>
                <a:spcPts val="0"/>
              </a:spcBef>
              <a:spcAft>
                <a:spcPts val="0"/>
              </a:spcAft>
              <a:buNone/>
            </a:pPr>
            <a:r>
              <a:rPr b="1" lang="en" sz="1600">
                <a:solidFill>
                  <a:srgbClr val="FF0000"/>
                </a:solidFill>
              </a:rPr>
              <a:t>Dimension = r X n</a:t>
            </a:r>
            <a:r>
              <a:rPr lang="en" sz="1600">
                <a:solidFill>
                  <a:srgbClr val="1B212C"/>
                </a:solidFill>
              </a:rPr>
              <a:t>, where</a:t>
            </a:r>
            <a:endParaRPr sz="1600">
              <a:solidFill>
                <a:srgbClr val="1B212C"/>
              </a:solidFill>
            </a:endParaRPr>
          </a:p>
          <a:p>
            <a:pPr indent="457200" lvl="0" marL="0" rtl="0" algn="l">
              <a:lnSpc>
                <a:spcPct val="115000"/>
              </a:lnSpc>
              <a:spcBef>
                <a:spcPts val="0"/>
              </a:spcBef>
              <a:spcAft>
                <a:spcPts val="0"/>
              </a:spcAft>
              <a:buNone/>
            </a:pPr>
            <a:r>
              <a:rPr lang="en" sz="1600">
                <a:solidFill>
                  <a:srgbClr val="0000FF"/>
                </a:solidFill>
              </a:rPr>
              <a:t>r = (number of robots * 2) + 1</a:t>
            </a:r>
            <a:endParaRPr sz="1600">
              <a:solidFill>
                <a:srgbClr val="0000FF"/>
              </a:solidFill>
            </a:endParaRPr>
          </a:p>
          <a:p>
            <a:pPr indent="457200" lvl="0" marL="0" rtl="0" algn="l">
              <a:lnSpc>
                <a:spcPct val="115000"/>
              </a:lnSpc>
              <a:spcBef>
                <a:spcPts val="0"/>
              </a:spcBef>
              <a:spcAft>
                <a:spcPts val="0"/>
              </a:spcAft>
              <a:buNone/>
            </a:pPr>
            <a:r>
              <a:rPr lang="en" sz="1600">
                <a:solidFill>
                  <a:srgbClr val="0000FF"/>
                </a:solidFill>
              </a:rPr>
              <a:t>n = number of tasks</a:t>
            </a:r>
            <a:endParaRPr sz="1600">
              <a:solidFill>
                <a:srgbClr val="0000FF"/>
              </a:solidFill>
            </a:endParaRPr>
          </a:p>
        </p:txBody>
      </p:sp>
      <p:sp>
        <p:nvSpPr>
          <p:cNvPr id="433" name="Google Shape;433;p82"/>
          <p:cNvSpPr txBox="1"/>
          <p:nvPr/>
        </p:nvSpPr>
        <p:spPr>
          <a:xfrm>
            <a:off x="-29950" y="0"/>
            <a:ext cx="914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Roboto"/>
                <a:ea typeface="Roboto"/>
                <a:cs typeface="Roboto"/>
                <a:sym typeface="Roboto"/>
              </a:rPr>
              <a:t>OPERATION TIME</a:t>
            </a:r>
            <a:endParaRPr b="1" sz="3000">
              <a:solidFill>
                <a:schemeClr val="lt1"/>
              </a:solidFill>
              <a:latin typeface="Roboto"/>
              <a:ea typeface="Roboto"/>
              <a:cs typeface="Roboto"/>
              <a:sym typeface="Roboto"/>
            </a:endParaRPr>
          </a:p>
        </p:txBody>
      </p:sp>
      <p:pic>
        <p:nvPicPr>
          <p:cNvPr id="434" name="Google Shape;434;p82"/>
          <p:cNvPicPr preferRelativeResize="0"/>
          <p:nvPr/>
        </p:nvPicPr>
        <p:blipFill>
          <a:blip r:embed="rId3">
            <a:alphaModFix/>
          </a:blip>
          <a:stretch>
            <a:fillRect/>
          </a:stretch>
        </p:blipFill>
        <p:spPr>
          <a:xfrm>
            <a:off x="1111150" y="2328601"/>
            <a:ext cx="6921701" cy="2597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83"/>
          <p:cNvSpPr txBox="1"/>
          <p:nvPr>
            <p:ph idx="4294967295" type="subTitle"/>
          </p:nvPr>
        </p:nvSpPr>
        <p:spPr>
          <a:xfrm>
            <a:off x="2549400" y="705592"/>
            <a:ext cx="4045200" cy="1563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B212C"/>
                </a:solidFill>
              </a:rPr>
              <a:t>Is assumed to be in minutes and the data type used is integer</a:t>
            </a:r>
            <a:endParaRPr sz="1600">
              <a:solidFill>
                <a:srgbClr val="1B212C"/>
              </a:solidFill>
            </a:endParaRPr>
          </a:p>
          <a:p>
            <a:pPr indent="0" lvl="0" marL="0" rtl="0" algn="l">
              <a:spcBef>
                <a:spcPts val="0"/>
              </a:spcBef>
              <a:spcAft>
                <a:spcPts val="0"/>
              </a:spcAft>
              <a:buNone/>
            </a:pPr>
            <a:r>
              <a:rPr b="1" lang="en" sz="1600">
                <a:solidFill>
                  <a:srgbClr val="FF0000"/>
                </a:solidFill>
              </a:rPr>
              <a:t>Dimension = r X n</a:t>
            </a:r>
            <a:r>
              <a:rPr lang="en" sz="1600">
                <a:solidFill>
                  <a:srgbClr val="1B212C"/>
                </a:solidFill>
              </a:rPr>
              <a:t>, where</a:t>
            </a:r>
            <a:endParaRPr sz="1600">
              <a:solidFill>
                <a:srgbClr val="1B212C"/>
              </a:solidFill>
            </a:endParaRPr>
          </a:p>
          <a:p>
            <a:pPr indent="457200" lvl="0" marL="0" rtl="0" algn="l">
              <a:spcBef>
                <a:spcPts val="0"/>
              </a:spcBef>
              <a:spcAft>
                <a:spcPts val="0"/>
              </a:spcAft>
              <a:buNone/>
            </a:pPr>
            <a:r>
              <a:rPr lang="en" sz="1600">
                <a:solidFill>
                  <a:srgbClr val="0000FF"/>
                </a:solidFill>
              </a:rPr>
              <a:t>r = number of robots </a:t>
            </a:r>
            <a:endParaRPr sz="1600">
              <a:solidFill>
                <a:srgbClr val="0000FF"/>
              </a:solidFill>
            </a:endParaRPr>
          </a:p>
          <a:p>
            <a:pPr indent="457200" lvl="0" marL="0" rtl="0" algn="l">
              <a:spcBef>
                <a:spcPts val="0"/>
              </a:spcBef>
              <a:spcAft>
                <a:spcPts val="0"/>
              </a:spcAft>
              <a:buNone/>
            </a:pPr>
            <a:r>
              <a:rPr lang="en" sz="1600">
                <a:solidFill>
                  <a:srgbClr val="0000FF"/>
                </a:solidFill>
              </a:rPr>
              <a:t>n = number of tasks</a:t>
            </a:r>
            <a:endParaRPr sz="1600">
              <a:solidFill>
                <a:srgbClr val="1B212C"/>
              </a:solidFill>
            </a:endParaRPr>
          </a:p>
        </p:txBody>
      </p:sp>
      <p:sp>
        <p:nvSpPr>
          <p:cNvPr id="440" name="Google Shape;440;p83"/>
          <p:cNvSpPr txBox="1"/>
          <p:nvPr/>
        </p:nvSpPr>
        <p:spPr>
          <a:xfrm>
            <a:off x="-29950" y="0"/>
            <a:ext cx="914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Roboto"/>
                <a:ea typeface="Roboto"/>
                <a:cs typeface="Roboto"/>
                <a:sym typeface="Roboto"/>
              </a:rPr>
              <a:t>SETUP TIME</a:t>
            </a:r>
            <a:endParaRPr b="1" sz="3000">
              <a:solidFill>
                <a:schemeClr val="lt1"/>
              </a:solidFill>
              <a:latin typeface="Roboto"/>
              <a:ea typeface="Roboto"/>
              <a:cs typeface="Roboto"/>
              <a:sym typeface="Roboto"/>
            </a:endParaRPr>
          </a:p>
        </p:txBody>
      </p:sp>
      <p:pic>
        <p:nvPicPr>
          <p:cNvPr id="441" name="Google Shape;441;p83"/>
          <p:cNvPicPr preferRelativeResize="0"/>
          <p:nvPr/>
        </p:nvPicPr>
        <p:blipFill>
          <a:blip r:embed="rId3">
            <a:alphaModFix/>
          </a:blip>
          <a:stretch>
            <a:fillRect/>
          </a:stretch>
        </p:blipFill>
        <p:spPr>
          <a:xfrm>
            <a:off x="1671650" y="2414402"/>
            <a:ext cx="5800725" cy="2489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84"/>
          <p:cNvSpPr txBox="1"/>
          <p:nvPr>
            <p:ph idx="4294967295" type="subTitle"/>
          </p:nvPr>
        </p:nvSpPr>
        <p:spPr>
          <a:xfrm>
            <a:off x="2549400" y="705592"/>
            <a:ext cx="4045200" cy="1563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B212C"/>
                </a:solidFill>
              </a:rPr>
              <a:t>Is assumed to be in minutes and the data type used is integer</a:t>
            </a:r>
            <a:endParaRPr sz="1600">
              <a:solidFill>
                <a:srgbClr val="1B212C"/>
              </a:solidFill>
            </a:endParaRPr>
          </a:p>
          <a:p>
            <a:pPr indent="0" lvl="0" marL="0" rtl="0" algn="l">
              <a:spcBef>
                <a:spcPts val="0"/>
              </a:spcBef>
              <a:spcAft>
                <a:spcPts val="0"/>
              </a:spcAft>
              <a:buNone/>
            </a:pPr>
            <a:r>
              <a:rPr b="1" lang="en" sz="1600">
                <a:solidFill>
                  <a:srgbClr val="FF0000"/>
                </a:solidFill>
              </a:rPr>
              <a:t>Dimension = r X [ n X n ]</a:t>
            </a:r>
            <a:r>
              <a:rPr lang="en" sz="1600">
                <a:solidFill>
                  <a:srgbClr val="1B212C"/>
                </a:solidFill>
              </a:rPr>
              <a:t>, where</a:t>
            </a:r>
            <a:endParaRPr sz="1600">
              <a:solidFill>
                <a:srgbClr val="1B212C"/>
              </a:solidFill>
            </a:endParaRPr>
          </a:p>
          <a:p>
            <a:pPr indent="457200" lvl="0" marL="0" rtl="0" algn="l">
              <a:spcBef>
                <a:spcPts val="0"/>
              </a:spcBef>
              <a:spcAft>
                <a:spcPts val="0"/>
              </a:spcAft>
              <a:buNone/>
            </a:pPr>
            <a:r>
              <a:rPr lang="en" sz="1600">
                <a:solidFill>
                  <a:srgbClr val="0000FF"/>
                </a:solidFill>
              </a:rPr>
              <a:t>r = number of robots</a:t>
            </a:r>
            <a:endParaRPr sz="1600">
              <a:solidFill>
                <a:srgbClr val="0000FF"/>
              </a:solidFill>
            </a:endParaRPr>
          </a:p>
          <a:p>
            <a:pPr indent="457200" lvl="0" marL="0" rtl="0" algn="l">
              <a:spcBef>
                <a:spcPts val="0"/>
              </a:spcBef>
              <a:spcAft>
                <a:spcPts val="0"/>
              </a:spcAft>
              <a:buNone/>
            </a:pPr>
            <a:r>
              <a:rPr lang="en" sz="1600">
                <a:solidFill>
                  <a:srgbClr val="0000FF"/>
                </a:solidFill>
              </a:rPr>
              <a:t>n = number of tasks</a:t>
            </a:r>
            <a:endParaRPr sz="1600">
              <a:solidFill>
                <a:srgbClr val="1B212C"/>
              </a:solidFill>
            </a:endParaRPr>
          </a:p>
        </p:txBody>
      </p:sp>
      <p:sp>
        <p:nvSpPr>
          <p:cNvPr id="447" name="Google Shape;447;p84"/>
          <p:cNvSpPr txBox="1"/>
          <p:nvPr/>
        </p:nvSpPr>
        <p:spPr>
          <a:xfrm>
            <a:off x="-29950" y="0"/>
            <a:ext cx="914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Roboto"/>
                <a:ea typeface="Roboto"/>
                <a:cs typeface="Roboto"/>
                <a:sym typeface="Roboto"/>
              </a:rPr>
              <a:t>SEQUENCE DEPENDENT TIME</a:t>
            </a:r>
            <a:endParaRPr b="1" sz="3000">
              <a:solidFill>
                <a:schemeClr val="lt1"/>
              </a:solidFill>
              <a:latin typeface="Roboto"/>
              <a:ea typeface="Roboto"/>
              <a:cs typeface="Roboto"/>
              <a:sym typeface="Roboto"/>
            </a:endParaRPr>
          </a:p>
        </p:txBody>
      </p:sp>
      <p:pic>
        <p:nvPicPr>
          <p:cNvPr id="448" name="Google Shape;448;p84"/>
          <p:cNvPicPr preferRelativeResize="0"/>
          <p:nvPr/>
        </p:nvPicPr>
        <p:blipFill>
          <a:blip r:embed="rId3">
            <a:alphaModFix/>
          </a:blip>
          <a:stretch>
            <a:fillRect/>
          </a:stretch>
        </p:blipFill>
        <p:spPr>
          <a:xfrm>
            <a:off x="960650" y="2362002"/>
            <a:ext cx="7162800" cy="2601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85"/>
          <p:cNvSpPr txBox="1"/>
          <p:nvPr>
            <p:ph idx="4294967295" type="subTitle"/>
          </p:nvPr>
        </p:nvSpPr>
        <p:spPr>
          <a:xfrm>
            <a:off x="2417625" y="802925"/>
            <a:ext cx="3916200" cy="184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B212C"/>
                </a:solidFill>
              </a:rPr>
              <a:t>The data is in from or array where the energy consumption per min of robots and the human is given. Data type used is double.</a:t>
            </a:r>
            <a:endParaRPr sz="1600">
              <a:solidFill>
                <a:srgbClr val="1B212C"/>
              </a:solidFill>
            </a:endParaRPr>
          </a:p>
          <a:p>
            <a:pPr indent="0" lvl="0" marL="0" rtl="0" algn="l">
              <a:spcBef>
                <a:spcPts val="0"/>
              </a:spcBef>
              <a:spcAft>
                <a:spcPts val="0"/>
              </a:spcAft>
              <a:buNone/>
            </a:pPr>
            <a:r>
              <a:rPr b="1" lang="en" sz="1600">
                <a:solidFill>
                  <a:srgbClr val="FF0000"/>
                </a:solidFill>
              </a:rPr>
              <a:t>Dimension = 1 X (r+1)</a:t>
            </a:r>
            <a:r>
              <a:rPr lang="en" sz="1600">
                <a:solidFill>
                  <a:srgbClr val="1B212C"/>
                </a:solidFill>
              </a:rPr>
              <a:t>, where</a:t>
            </a:r>
            <a:endParaRPr sz="1600">
              <a:solidFill>
                <a:srgbClr val="1B212C"/>
              </a:solidFill>
            </a:endParaRPr>
          </a:p>
          <a:p>
            <a:pPr indent="457200" lvl="0" marL="0" rtl="0" algn="l">
              <a:spcBef>
                <a:spcPts val="0"/>
              </a:spcBef>
              <a:spcAft>
                <a:spcPts val="0"/>
              </a:spcAft>
              <a:buNone/>
            </a:pPr>
            <a:r>
              <a:rPr lang="en" sz="1600">
                <a:solidFill>
                  <a:srgbClr val="0000FF"/>
                </a:solidFill>
              </a:rPr>
              <a:t>r = number of robots</a:t>
            </a:r>
            <a:endParaRPr sz="1600">
              <a:solidFill>
                <a:srgbClr val="1B212C"/>
              </a:solidFill>
            </a:endParaRPr>
          </a:p>
        </p:txBody>
      </p:sp>
      <p:sp>
        <p:nvSpPr>
          <p:cNvPr id="454" name="Google Shape;454;p85"/>
          <p:cNvSpPr txBox="1"/>
          <p:nvPr/>
        </p:nvSpPr>
        <p:spPr>
          <a:xfrm>
            <a:off x="-29950" y="0"/>
            <a:ext cx="914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Roboto"/>
                <a:ea typeface="Roboto"/>
                <a:cs typeface="Roboto"/>
                <a:sym typeface="Roboto"/>
              </a:rPr>
              <a:t>ENERGY RATING</a:t>
            </a:r>
            <a:endParaRPr b="1" sz="3000">
              <a:solidFill>
                <a:schemeClr val="lt1"/>
              </a:solidFill>
              <a:latin typeface="Roboto"/>
              <a:ea typeface="Roboto"/>
              <a:cs typeface="Roboto"/>
              <a:sym typeface="Roboto"/>
            </a:endParaRPr>
          </a:p>
        </p:txBody>
      </p:sp>
      <p:pic>
        <p:nvPicPr>
          <p:cNvPr id="455" name="Google Shape;455;p85"/>
          <p:cNvPicPr preferRelativeResize="0"/>
          <p:nvPr/>
        </p:nvPicPr>
        <p:blipFill>
          <a:blip r:embed="rId3">
            <a:alphaModFix/>
          </a:blip>
          <a:stretch>
            <a:fillRect/>
          </a:stretch>
        </p:blipFill>
        <p:spPr>
          <a:xfrm>
            <a:off x="122450" y="3122050"/>
            <a:ext cx="8839201" cy="1123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86"/>
          <p:cNvSpPr txBox="1"/>
          <p:nvPr>
            <p:ph idx="4294967295" type="subTitle"/>
          </p:nvPr>
        </p:nvSpPr>
        <p:spPr>
          <a:xfrm>
            <a:off x="3500250" y="903967"/>
            <a:ext cx="4045200" cy="1563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B212C"/>
                </a:solidFill>
              </a:rPr>
              <a:t>The data in this matrix is either 0 or 1 where 0 means no precedence relation and vice versa.</a:t>
            </a:r>
            <a:endParaRPr sz="1600">
              <a:solidFill>
                <a:srgbClr val="1B212C"/>
              </a:solidFill>
            </a:endParaRPr>
          </a:p>
          <a:p>
            <a:pPr indent="0" lvl="0" marL="0" rtl="0" algn="l">
              <a:spcBef>
                <a:spcPts val="0"/>
              </a:spcBef>
              <a:spcAft>
                <a:spcPts val="0"/>
              </a:spcAft>
              <a:buNone/>
            </a:pPr>
            <a:r>
              <a:rPr b="1" lang="en" sz="1600">
                <a:solidFill>
                  <a:srgbClr val="FF0000"/>
                </a:solidFill>
              </a:rPr>
              <a:t>Dimension = n X n</a:t>
            </a:r>
            <a:r>
              <a:rPr lang="en" sz="1600">
                <a:solidFill>
                  <a:srgbClr val="1B212C"/>
                </a:solidFill>
              </a:rPr>
              <a:t>, where</a:t>
            </a:r>
            <a:endParaRPr sz="1600">
              <a:solidFill>
                <a:srgbClr val="1B212C"/>
              </a:solidFill>
            </a:endParaRPr>
          </a:p>
          <a:p>
            <a:pPr indent="457200" lvl="0" marL="0" rtl="0" algn="l">
              <a:spcBef>
                <a:spcPts val="0"/>
              </a:spcBef>
              <a:spcAft>
                <a:spcPts val="0"/>
              </a:spcAft>
              <a:buNone/>
            </a:pPr>
            <a:r>
              <a:rPr lang="en" sz="1600">
                <a:solidFill>
                  <a:srgbClr val="0000FF"/>
                </a:solidFill>
              </a:rPr>
              <a:t>n = number of tasks</a:t>
            </a:r>
            <a:endParaRPr sz="1600">
              <a:solidFill>
                <a:srgbClr val="1B212C"/>
              </a:solidFill>
            </a:endParaRPr>
          </a:p>
        </p:txBody>
      </p:sp>
      <p:sp>
        <p:nvSpPr>
          <p:cNvPr id="461" name="Google Shape;461;p86"/>
          <p:cNvSpPr txBox="1"/>
          <p:nvPr/>
        </p:nvSpPr>
        <p:spPr>
          <a:xfrm>
            <a:off x="-29950" y="0"/>
            <a:ext cx="914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Roboto"/>
                <a:ea typeface="Roboto"/>
                <a:cs typeface="Roboto"/>
                <a:sym typeface="Roboto"/>
              </a:rPr>
              <a:t>PRECEDENCE MATRIX</a:t>
            </a:r>
            <a:endParaRPr b="1" sz="3000">
              <a:solidFill>
                <a:schemeClr val="lt1"/>
              </a:solidFill>
              <a:latin typeface="Roboto"/>
              <a:ea typeface="Roboto"/>
              <a:cs typeface="Roboto"/>
              <a:sym typeface="Roboto"/>
            </a:endParaRPr>
          </a:p>
        </p:txBody>
      </p:sp>
      <p:pic>
        <p:nvPicPr>
          <p:cNvPr id="462" name="Google Shape;462;p86"/>
          <p:cNvPicPr preferRelativeResize="0"/>
          <p:nvPr/>
        </p:nvPicPr>
        <p:blipFill>
          <a:blip r:embed="rId3">
            <a:alphaModFix/>
          </a:blip>
          <a:stretch>
            <a:fillRect/>
          </a:stretch>
        </p:blipFill>
        <p:spPr>
          <a:xfrm>
            <a:off x="827300" y="2833642"/>
            <a:ext cx="7429500" cy="2066925"/>
          </a:xfrm>
          <a:prstGeom prst="rect">
            <a:avLst/>
          </a:prstGeom>
          <a:noFill/>
          <a:ln>
            <a:noFill/>
          </a:ln>
        </p:spPr>
      </p:pic>
      <p:pic>
        <p:nvPicPr>
          <p:cNvPr id="463" name="Google Shape;463;p86"/>
          <p:cNvPicPr preferRelativeResize="0"/>
          <p:nvPr/>
        </p:nvPicPr>
        <p:blipFill rotWithShape="1">
          <a:blip r:embed="rId4">
            <a:alphaModFix/>
          </a:blip>
          <a:srcRect b="36935" l="16507" r="31890" t="26551"/>
          <a:stretch/>
        </p:blipFill>
        <p:spPr>
          <a:xfrm>
            <a:off x="152400" y="800100"/>
            <a:ext cx="2743200" cy="1771650"/>
          </a:xfrm>
          <a:prstGeom prst="rect">
            <a:avLst/>
          </a:prstGeom>
          <a:noFill/>
          <a:ln cap="flat" cmpd="sng" w="25400">
            <a:solidFill>
              <a:srgbClr val="000000"/>
            </a:solidFill>
            <a:prstDash val="solid"/>
            <a:miter lim="8000"/>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87"/>
          <p:cNvSpPr txBox="1"/>
          <p:nvPr>
            <p:ph type="ctrTitle"/>
          </p:nvPr>
        </p:nvSpPr>
        <p:spPr>
          <a:xfrm>
            <a:off x="721300" y="712072"/>
            <a:ext cx="82221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REAL WORLD CONSTRAINTS</a:t>
            </a:r>
            <a:endParaRPr b="1"/>
          </a:p>
        </p:txBody>
      </p:sp>
      <p:pic>
        <p:nvPicPr>
          <p:cNvPr id="469" name="Google Shape;469;p87"/>
          <p:cNvPicPr preferRelativeResize="0"/>
          <p:nvPr/>
        </p:nvPicPr>
        <p:blipFill rotWithShape="1">
          <a:blip r:embed="rId3">
            <a:alphaModFix/>
          </a:blip>
          <a:srcRect b="7672" l="0" r="0" t="0"/>
          <a:stretch/>
        </p:blipFill>
        <p:spPr>
          <a:xfrm>
            <a:off x="2657850" y="1550875"/>
            <a:ext cx="3743451" cy="3158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8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200"/>
              <a:t>HUMAN ROBOT COLLABORATION IN ASSEMBLY LINE BALANCING</a:t>
            </a:r>
            <a:endParaRPr b="1" sz="2200"/>
          </a:p>
        </p:txBody>
      </p:sp>
      <p:sp>
        <p:nvSpPr>
          <p:cNvPr id="475" name="Google Shape;475;p88"/>
          <p:cNvSpPr txBox="1"/>
          <p:nvPr/>
        </p:nvSpPr>
        <p:spPr>
          <a:xfrm>
            <a:off x="262050" y="756175"/>
            <a:ext cx="8662800" cy="3849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300"/>
              <a:buFont typeface="Arial"/>
              <a:buNone/>
            </a:pPr>
            <a:r>
              <a:t/>
            </a:r>
            <a:endParaRPr b="0" i="0" sz="1300" u="none" cap="none" strike="noStrike">
              <a:solidFill>
                <a:srgbClr val="0000FF"/>
              </a:solidFill>
              <a:latin typeface="Times New Roman"/>
              <a:ea typeface="Times New Roman"/>
              <a:cs typeface="Times New Roman"/>
              <a:sym typeface="Times New Roman"/>
            </a:endParaRPr>
          </a:p>
        </p:txBody>
      </p:sp>
      <p:sp>
        <p:nvSpPr>
          <p:cNvPr id="476" name="Google Shape;476;p88"/>
          <p:cNvSpPr txBox="1"/>
          <p:nvPr/>
        </p:nvSpPr>
        <p:spPr>
          <a:xfrm>
            <a:off x="0" y="731350"/>
            <a:ext cx="9144000" cy="13053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1800"/>
              </a:spcBef>
              <a:spcAft>
                <a:spcPts val="0"/>
              </a:spcAft>
              <a:buSzPts val="1300"/>
              <a:buFont typeface="Times New Roman"/>
              <a:buChar char="❖"/>
            </a:pPr>
            <a:r>
              <a:rPr b="1" lang="en" sz="1300" u="sng">
                <a:solidFill>
                  <a:srgbClr val="0000FF"/>
                </a:solidFill>
                <a:latin typeface="Times New Roman"/>
                <a:ea typeface="Times New Roman"/>
                <a:cs typeface="Times New Roman"/>
                <a:sym typeface="Times New Roman"/>
              </a:rPr>
              <a:t>TASK CONSTRAINTS</a:t>
            </a:r>
            <a:r>
              <a:rPr lang="en" sz="1300">
                <a:latin typeface="Times New Roman"/>
                <a:ea typeface="Times New Roman"/>
                <a:cs typeface="Times New Roman"/>
                <a:sym typeface="Times New Roman"/>
              </a:rPr>
              <a:t> with respect to the ability of each type of robot, cobot(human+worker) and human in carrying out each individual task are taken into account. Inculcation of task constraints proves flexible and realistic for any entity that needs a fix to their semi-automated assembly line. In our problem, we take this into account by defining a constraint matrix that defines the “task ability/disability” (represented by 1 &amp; 0 respectively) of all possible combinations of the 3 aforementioned workstation configuration possibilities with each listed task.</a:t>
            </a:r>
            <a:endParaRPr sz="1300">
              <a:latin typeface="Times New Roman"/>
              <a:ea typeface="Times New Roman"/>
              <a:cs typeface="Times New Roman"/>
              <a:sym typeface="Times New Roman"/>
            </a:endParaRPr>
          </a:p>
        </p:txBody>
      </p:sp>
      <p:graphicFrame>
        <p:nvGraphicFramePr>
          <p:cNvPr id="477" name="Google Shape;477;p88"/>
          <p:cNvGraphicFramePr/>
          <p:nvPr/>
        </p:nvGraphicFramePr>
        <p:xfrm>
          <a:off x="48800" y="2036650"/>
          <a:ext cx="3000000" cy="3000000"/>
        </p:xfrm>
        <a:graphic>
          <a:graphicData uri="http://schemas.openxmlformats.org/drawingml/2006/table">
            <a:tbl>
              <a:tblPr>
                <a:noFill/>
                <a:tableStyleId>{898B87BF-8EBE-46CC-A722-9A4615B6A096}</a:tableStyleId>
              </a:tblPr>
              <a:tblGrid>
                <a:gridCol w="4383300"/>
                <a:gridCol w="989725"/>
                <a:gridCol w="953825"/>
                <a:gridCol w="941700"/>
                <a:gridCol w="914200"/>
                <a:gridCol w="833775"/>
              </a:tblGrid>
              <a:tr h="384950">
                <a:tc>
                  <a:txBody>
                    <a:bodyPr/>
                    <a:lstStyle/>
                    <a:p>
                      <a:pPr indent="0" lvl="0" marL="0" rtl="0" algn="ctr">
                        <a:spcBef>
                          <a:spcPts val="0"/>
                        </a:spcBef>
                        <a:spcAft>
                          <a:spcPts val="0"/>
                        </a:spcAft>
                        <a:buNone/>
                      </a:pPr>
                      <a:r>
                        <a:rPr b="1" lang="en">
                          <a:solidFill>
                            <a:schemeClr val="accent6"/>
                          </a:solidFill>
                        </a:rPr>
                        <a:t>CONSTRAINT</a:t>
                      </a:r>
                      <a:endParaRPr b="1">
                        <a:solidFill>
                          <a:schemeClr val="accent6"/>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a:solidFill>
                            <a:srgbClr val="0000FF"/>
                          </a:solidFill>
                        </a:rPr>
                        <a:t>TASK 1</a:t>
                      </a:r>
                      <a:endParaRPr>
                        <a:solidFill>
                          <a:srgbClr val="0000FF"/>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solidFill>
                            <a:srgbClr val="0000FF"/>
                          </a:solidFill>
                        </a:rPr>
                        <a:t>TASK 2</a:t>
                      </a:r>
                      <a:endParaRPr>
                        <a:solidFill>
                          <a:srgbClr val="0000FF"/>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solidFill>
                            <a:srgbClr val="0000FF"/>
                          </a:solidFill>
                        </a:rPr>
                        <a:t>TASK 3</a:t>
                      </a:r>
                      <a:endParaRPr>
                        <a:solidFill>
                          <a:srgbClr val="0000FF"/>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solidFill>
                            <a:srgbClr val="0000FF"/>
                          </a:solidFill>
                        </a:rPr>
                        <a:t>TASK 4</a:t>
                      </a:r>
                      <a:endParaRPr>
                        <a:solidFill>
                          <a:srgbClr val="0000FF"/>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solidFill>
                            <a:srgbClr val="0000FF"/>
                          </a:solidFill>
                        </a:rPr>
                        <a:t>TASK 5</a:t>
                      </a:r>
                      <a:endParaRPr>
                        <a:solidFill>
                          <a:srgbClr val="0000FF"/>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r>
              <a:tr h="380975">
                <a:tc>
                  <a:txBody>
                    <a:bodyPr/>
                    <a:lstStyle/>
                    <a:p>
                      <a:pPr indent="0" lvl="0" marL="0" rtl="0" algn="ctr">
                        <a:spcBef>
                          <a:spcPts val="0"/>
                        </a:spcBef>
                        <a:spcAft>
                          <a:spcPts val="0"/>
                        </a:spcAft>
                        <a:buNone/>
                      </a:pPr>
                      <a:r>
                        <a:rPr b="1" lang="en" sz="1300"/>
                        <a:t>ROBOT 1</a:t>
                      </a:r>
                      <a:endParaRPr b="1" sz="1300"/>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0</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r>
              <a:tr h="380975">
                <a:tc>
                  <a:txBody>
                    <a:bodyPr/>
                    <a:lstStyle/>
                    <a:p>
                      <a:pPr indent="0" lvl="0" marL="0" rtl="0" algn="ctr">
                        <a:spcBef>
                          <a:spcPts val="0"/>
                        </a:spcBef>
                        <a:spcAft>
                          <a:spcPts val="0"/>
                        </a:spcAft>
                        <a:buNone/>
                      </a:pPr>
                      <a:r>
                        <a:rPr b="1" lang="en" sz="1300"/>
                        <a:t>ROBOT 2</a:t>
                      </a:r>
                      <a:endParaRPr b="1" sz="1300"/>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r>
              <a:tr h="380975">
                <a:tc>
                  <a:txBody>
                    <a:bodyPr/>
                    <a:lstStyle/>
                    <a:p>
                      <a:pPr indent="0" lvl="0" marL="0" rtl="0" algn="ctr">
                        <a:spcBef>
                          <a:spcPts val="0"/>
                        </a:spcBef>
                        <a:spcAft>
                          <a:spcPts val="0"/>
                        </a:spcAft>
                        <a:buNone/>
                      </a:pPr>
                      <a:r>
                        <a:rPr b="1" lang="en" sz="1300"/>
                        <a:t>ROBOT 3</a:t>
                      </a:r>
                      <a:endParaRPr b="1" sz="1300"/>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solidFill>
                            <a:srgbClr val="333333"/>
                          </a:solidFill>
                        </a:rPr>
                        <a:t>0</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300">
                          <a:solidFill>
                            <a:srgbClr val="333333"/>
                          </a:solidFill>
                        </a:rPr>
                        <a:t>0</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0</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00"/>
                    </a:solidFill>
                  </a:tcPr>
                </a:tc>
              </a:tr>
              <a:tr h="380975">
                <a:tc>
                  <a:txBody>
                    <a:bodyPr/>
                    <a:lstStyle/>
                    <a:p>
                      <a:pPr indent="0" lvl="0" marL="0" rtl="0" algn="ctr">
                        <a:spcBef>
                          <a:spcPts val="0"/>
                        </a:spcBef>
                        <a:spcAft>
                          <a:spcPts val="0"/>
                        </a:spcAft>
                        <a:buNone/>
                      </a:pPr>
                      <a:r>
                        <a:rPr b="1" lang="en" sz="1300"/>
                        <a:t>COBOT 1 (robot 1 + human)</a:t>
                      </a:r>
                      <a:endParaRPr b="1" sz="1300"/>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r>
              <a:tr h="387925">
                <a:tc>
                  <a:txBody>
                    <a:bodyPr/>
                    <a:lstStyle/>
                    <a:p>
                      <a:pPr indent="0" lvl="0" marL="0" rtl="0" algn="ctr">
                        <a:spcBef>
                          <a:spcPts val="0"/>
                        </a:spcBef>
                        <a:spcAft>
                          <a:spcPts val="0"/>
                        </a:spcAft>
                        <a:buNone/>
                      </a:pPr>
                      <a:r>
                        <a:rPr b="1" lang="en" sz="1300"/>
                        <a:t>COBOT 2 (robot 1 + human)</a:t>
                      </a:r>
                      <a:endParaRPr b="1" sz="1300"/>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0</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r>
              <a:tr h="380975">
                <a:tc>
                  <a:txBody>
                    <a:bodyPr/>
                    <a:lstStyle/>
                    <a:p>
                      <a:pPr indent="0" lvl="0" marL="0" rtl="0" algn="ctr">
                        <a:spcBef>
                          <a:spcPts val="0"/>
                        </a:spcBef>
                        <a:spcAft>
                          <a:spcPts val="0"/>
                        </a:spcAft>
                        <a:buNone/>
                      </a:pPr>
                      <a:r>
                        <a:rPr b="1" lang="en" sz="1300"/>
                        <a:t>COBOT 3 (robot 1 + human)</a:t>
                      </a:r>
                      <a:endParaRPr b="1" sz="1300"/>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0</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300">
                          <a:solidFill>
                            <a:srgbClr val="333333"/>
                          </a:solidFill>
                        </a:rPr>
                        <a:t>0</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00"/>
                    </a:solidFill>
                  </a:tcPr>
                </a:tc>
              </a:tr>
              <a:tr h="387925">
                <a:tc>
                  <a:txBody>
                    <a:bodyPr/>
                    <a:lstStyle/>
                    <a:p>
                      <a:pPr indent="0" lvl="0" marL="0" rtl="0" algn="ctr">
                        <a:spcBef>
                          <a:spcPts val="0"/>
                        </a:spcBef>
                        <a:spcAft>
                          <a:spcPts val="0"/>
                        </a:spcAft>
                        <a:buNone/>
                      </a:pPr>
                      <a:r>
                        <a:rPr b="1" lang="en" sz="1300"/>
                        <a:t>HUMAN</a:t>
                      </a:r>
                      <a:endParaRPr b="1" sz="1300"/>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solidFill>
                            <a:srgbClr val="333333"/>
                          </a:solidFill>
                        </a:rPr>
                        <a:t>0</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0</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0</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00"/>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200"/>
              <a:t>HUMAN ROBOT COLLABORATION IN ASSEMBLY LINE BALANCING</a:t>
            </a:r>
            <a:endParaRPr b="1" sz="2200"/>
          </a:p>
        </p:txBody>
      </p:sp>
      <p:sp>
        <p:nvSpPr>
          <p:cNvPr id="483" name="Google Shape;483;p89"/>
          <p:cNvSpPr txBox="1"/>
          <p:nvPr/>
        </p:nvSpPr>
        <p:spPr>
          <a:xfrm>
            <a:off x="262050" y="756175"/>
            <a:ext cx="8662800" cy="3849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300"/>
              <a:buFont typeface="Arial"/>
              <a:buNone/>
            </a:pPr>
            <a:r>
              <a:t/>
            </a:r>
            <a:endParaRPr b="0" i="0" sz="1300" u="none" cap="none" strike="noStrike">
              <a:solidFill>
                <a:srgbClr val="0000FF"/>
              </a:solidFill>
              <a:latin typeface="Times New Roman"/>
              <a:ea typeface="Times New Roman"/>
              <a:cs typeface="Times New Roman"/>
              <a:sym typeface="Times New Roman"/>
            </a:endParaRPr>
          </a:p>
        </p:txBody>
      </p:sp>
      <p:sp>
        <p:nvSpPr>
          <p:cNvPr id="484" name="Google Shape;484;p89"/>
          <p:cNvSpPr txBox="1"/>
          <p:nvPr/>
        </p:nvSpPr>
        <p:spPr>
          <a:xfrm>
            <a:off x="0" y="791250"/>
            <a:ext cx="9144000" cy="10752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1800"/>
              </a:spcBef>
              <a:spcAft>
                <a:spcPts val="0"/>
              </a:spcAft>
              <a:buSzPts val="1300"/>
              <a:buFont typeface="Times New Roman"/>
              <a:buChar char="❖"/>
            </a:pPr>
            <a:r>
              <a:rPr b="1" lang="en" sz="1300" u="sng">
                <a:solidFill>
                  <a:srgbClr val="0000FF"/>
                </a:solidFill>
                <a:latin typeface="Times New Roman"/>
                <a:ea typeface="Times New Roman"/>
                <a:cs typeface="Times New Roman"/>
                <a:sym typeface="Times New Roman"/>
              </a:rPr>
              <a:t>WORKSTATION CONSTRAINT</a:t>
            </a:r>
            <a:r>
              <a:rPr lang="en" sz="1300">
                <a:latin typeface="Times New Roman"/>
                <a:ea typeface="Times New Roman"/>
                <a:cs typeface="Times New Roman"/>
                <a:sym typeface="Times New Roman"/>
              </a:rPr>
              <a:t> is another such realistic model inculcated in line with other constraints. The constraint is such that “no two consecutive workstation shall have the same worker configuration”. This constraint adds to the practicality of limited automation investments in the line, as well as a spread in workforces, leveraging the flexibility and utter ability of humans to tackle problems at any point of the assembly line.</a:t>
            </a:r>
            <a:endParaRPr sz="1300">
              <a:latin typeface="Times New Roman"/>
              <a:ea typeface="Times New Roman"/>
              <a:cs typeface="Times New Roman"/>
              <a:sym typeface="Times New Roman"/>
            </a:endParaRPr>
          </a:p>
        </p:txBody>
      </p:sp>
      <p:pic>
        <p:nvPicPr>
          <p:cNvPr id="485" name="Google Shape;485;p89"/>
          <p:cNvPicPr preferRelativeResize="0"/>
          <p:nvPr/>
        </p:nvPicPr>
        <p:blipFill rotWithShape="1">
          <a:blip r:embed="rId3">
            <a:alphaModFix/>
          </a:blip>
          <a:srcRect b="8240" l="0" r="0" t="0"/>
          <a:stretch/>
        </p:blipFill>
        <p:spPr>
          <a:xfrm>
            <a:off x="359400" y="1866450"/>
            <a:ext cx="920875" cy="978575"/>
          </a:xfrm>
          <a:prstGeom prst="rect">
            <a:avLst/>
          </a:prstGeom>
          <a:noFill/>
          <a:ln cap="flat" cmpd="sng" w="9525">
            <a:solidFill>
              <a:srgbClr val="333333"/>
            </a:solidFill>
            <a:prstDash val="solid"/>
            <a:round/>
            <a:headEnd len="sm" w="sm" type="none"/>
            <a:tailEnd len="sm" w="sm" type="none"/>
          </a:ln>
        </p:spPr>
      </p:pic>
      <p:pic>
        <p:nvPicPr>
          <p:cNvPr id="486" name="Google Shape;486;p89"/>
          <p:cNvPicPr preferRelativeResize="0"/>
          <p:nvPr/>
        </p:nvPicPr>
        <p:blipFill rotWithShape="1">
          <a:blip r:embed="rId3">
            <a:alphaModFix/>
          </a:blip>
          <a:srcRect b="8240" l="0" r="0" t="0"/>
          <a:stretch/>
        </p:blipFill>
        <p:spPr>
          <a:xfrm>
            <a:off x="2024125" y="2985100"/>
            <a:ext cx="920875" cy="929225"/>
          </a:xfrm>
          <a:prstGeom prst="rect">
            <a:avLst/>
          </a:prstGeom>
          <a:noFill/>
          <a:ln cap="flat" cmpd="sng" w="9525">
            <a:solidFill>
              <a:srgbClr val="000000"/>
            </a:solidFill>
            <a:prstDash val="solid"/>
            <a:round/>
            <a:headEnd len="sm" w="sm" type="none"/>
            <a:tailEnd len="sm" w="sm" type="none"/>
          </a:ln>
        </p:spPr>
      </p:pic>
      <p:pic>
        <p:nvPicPr>
          <p:cNvPr id="487" name="Google Shape;487;p89"/>
          <p:cNvPicPr preferRelativeResize="0"/>
          <p:nvPr/>
        </p:nvPicPr>
        <p:blipFill rotWithShape="1">
          <a:blip r:embed="rId4">
            <a:alphaModFix/>
          </a:blip>
          <a:srcRect b="0" l="59167" r="5956" t="60290"/>
          <a:stretch/>
        </p:blipFill>
        <p:spPr>
          <a:xfrm>
            <a:off x="3042350" y="2979800"/>
            <a:ext cx="920874" cy="929225"/>
          </a:xfrm>
          <a:prstGeom prst="rect">
            <a:avLst/>
          </a:prstGeom>
          <a:noFill/>
          <a:ln cap="flat" cmpd="sng" w="9525">
            <a:solidFill>
              <a:srgbClr val="000000"/>
            </a:solidFill>
            <a:prstDash val="solid"/>
            <a:round/>
            <a:headEnd len="sm" w="sm" type="none"/>
            <a:tailEnd len="sm" w="sm" type="none"/>
          </a:ln>
        </p:spPr>
      </p:pic>
      <p:pic>
        <p:nvPicPr>
          <p:cNvPr id="488" name="Google Shape;488;p89"/>
          <p:cNvPicPr preferRelativeResize="0"/>
          <p:nvPr/>
        </p:nvPicPr>
        <p:blipFill rotWithShape="1">
          <a:blip r:embed="rId5">
            <a:alphaModFix/>
          </a:blip>
          <a:srcRect b="6751" l="0" r="0" t="0"/>
          <a:stretch/>
        </p:blipFill>
        <p:spPr>
          <a:xfrm>
            <a:off x="359400" y="2994775"/>
            <a:ext cx="920876" cy="919551"/>
          </a:xfrm>
          <a:prstGeom prst="rect">
            <a:avLst/>
          </a:prstGeom>
          <a:noFill/>
          <a:ln cap="flat" cmpd="sng" w="9525">
            <a:solidFill>
              <a:srgbClr val="333333"/>
            </a:solidFill>
            <a:prstDash val="solid"/>
            <a:round/>
            <a:headEnd len="sm" w="sm" type="none"/>
            <a:tailEnd len="sm" w="sm" type="none"/>
          </a:ln>
        </p:spPr>
      </p:pic>
      <p:pic>
        <p:nvPicPr>
          <p:cNvPr id="489" name="Google Shape;489;p89"/>
          <p:cNvPicPr preferRelativeResize="0"/>
          <p:nvPr/>
        </p:nvPicPr>
        <p:blipFill rotWithShape="1">
          <a:blip r:embed="rId4">
            <a:alphaModFix/>
          </a:blip>
          <a:srcRect b="0" l="59167" r="5956" t="60290"/>
          <a:stretch/>
        </p:blipFill>
        <p:spPr>
          <a:xfrm>
            <a:off x="359400" y="4053525"/>
            <a:ext cx="920874" cy="978575"/>
          </a:xfrm>
          <a:prstGeom prst="rect">
            <a:avLst/>
          </a:prstGeom>
          <a:noFill/>
          <a:ln cap="flat" cmpd="sng" w="9525">
            <a:solidFill>
              <a:srgbClr val="000000"/>
            </a:solidFill>
            <a:prstDash val="solid"/>
            <a:round/>
            <a:headEnd len="sm" w="sm" type="none"/>
            <a:tailEnd len="sm" w="sm" type="none"/>
          </a:ln>
        </p:spPr>
      </p:pic>
      <p:pic>
        <p:nvPicPr>
          <p:cNvPr id="490" name="Google Shape;490;p89"/>
          <p:cNvPicPr preferRelativeResize="0"/>
          <p:nvPr/>
        </p:nvPicPr>
        <p:blipFill rotWithShape="1">
          <a:blip r:embed="rId5">
            <a:alphaModFix/>
          </a:blip>
          <a:srcRect b="6751" l="0" r="0" t="0"/>
          <a:stretch/>
        </p:blipFill>
        <p:spPr>
          <a:xfrm>
            <a:off x="2024125" y="1869100"/>
            <a:ext cx="920876" cy="978575"/>
          </a:xfrm>
          <a:prstGeom prst="rect">
            <a:avLst/>
          </a:prstGeom>
          <a:noFill/>
          <a:ln cap="flat" cmpd="sng" w="9525">
            <a:solidFill>
              <a:srgbClr val="333333"/>
            </a:solidFill>
            <a:prstDash val="solid"/>
            <a:round/>
            <a:headEnd len="sm" w="sm" type="none"/>
            <a:tailEnd len="sm" w="sm" type="none"/>
          </a:ln>
        </p:spPr>
      </p:pic>
      <p:pic>
        <p:nvPicPr>
          <p:cNvPr id="491" name="Google Shape;491;p89"/>
          <p:cNvPicPr preferRelativeResize="0"/>
          <p:nvPr/>
        </p:nvPicPr>
        <p:blipFill rotWithShape="1">
          <a:blip r:embed="rId4">
            <a:alphaModFix/>
          </a:blip>
          <a:srcRect b="0" l="59167" r="5956" t="60290"/>
          <a:stretch/>
        </p:blipFill>
        <p:spPr>
          <a:xfrm>
            <a:off x="3042350" y="1869100"/>
            <a:ext cx="920874" cy="978575"/>
          </a:xfrm>
          <a:prstGeom prst="rect">
            <a:avLst/>
          </a:prstGeom>
          <a:noFill/>
          <a:ln cap="flat" cmpd="sng" w="9525">
            <a:solidFill>
              <a:srgbClr val="000000"/>
            </a:solidFill>
            <a:prstDash val="solid"/>
            <a:round/>
            <a:headEnd len="sm" w="sm" type="none"/>
            <a:tailEnd len="sm" w="sm" type="none"/>
          </a:ln>
        </p:spPr>
      </p:pic>
      <p:pic>
        <p:nvPicPr>
          <p:cNvPr id="492" name="Google Shape;492;p89"/>
          <p:cNvPicPr preferRelativeResize="0"/>
          <p:nvPr/>
        </p:nvPicPr>
        <p:blipFill rotWithShape="1">
          <a:blip r:embed="rId3">
            <a:alphaModFix/>
          </a:blip>
          <a:srcRect b="8240" l="0" r="0" t="0"/>
          <a:stretch/>
        </p:blipFill>
        <p:spPr>
          <a:xfrm>
            <a:off x="2024125" y="4053525"/>
            <a:ext cx="920875" cy="1015550"/>
          </a:xfrm>
          <a:prstGeom prst="rect">
            <a:avLst/>
          </a:prstGeom>
          <a:noFill/>
          <a:ln cap="flat" cmpd="sng" w="9525">
            <a:solidFill>
              <a:srgbClr val="000000"/>
            </a:solidFill>
            <a:prstDash val="solid"/>
            <a:round/>
            <a:headEnd len="sm" w="sm" type="none"/>
            <a:tailEnd len="sm" w="sm" type="none"/>
          </a:ln>
        </p:spPr>
      </p:pic>
      <p:pic>
        <p:nvPicPr>
          <p:cNvPr id="493" name="Google Shape;493;p89"/>
          <p:cNvPicPr preferRelativeResize="0"/>
          <p:nvPr/>
        </p:nvPicPr>
        <p:blipFill rotWithShape="1">
          <a:blip r:embed="rId5">
            <a:alphaModFix/>
          </a:blip>
          <a:srcRect b="6751" l="0" r="0" t="0"/>
          <a:stretch/>
        </p:blipFill>
        <p:spPr>
          <a:xfrm>
            <a:off x="3042350" y="4053525"/>
            <a:ext cx="920876" cy="1015550"/>
          </a:xfrm>
          <a:prstGeom prst="rect">
            <a:avLst/>
          </a:prstGeom>
          <a:noFill/>
          <a:ln cap="flat" cmpd="sng" w="9525">
            <a:solidFill>
              <a:srgbClr val="333333"/>
            </a:solidFill>
            <a:prstDash val="solid"/>
            <a:round/>
            <a:headEnd len="sm" w="sm" type="none"/>
            <a:tailEnd len="sm" w="sm" type="none"/>
          </a:ln>
        </p:spPr>
      </p:pic>
      <p:pic>
        <p:nvPicPr>
          <p:cNvPr id="494" name="Google Shape;494;p89"/>
          <p:cNvPicPr preferRelativeResize="0"/>
          <p:nvPr/>
        </p:nvPicPr>
        <p:blipFill rotWithShape="1">
          <a:blip r:embed="rId3">
            <a:alphaModFix/>
          </a:blip>
          <a:srcRect b="8240" l="0" r="0" t="0"/>
          <a:stretch/>
        </p:blipFill>
        <p:spPr>
          <a:xfrm>
            <a:off x="4468725" y="1869100"/>
            <a:ext cx="920875" cy="978575"/>
          </a:xfrm>
          <a:prstGeom prst="rect">
            <a:avLst/>
          </a:prstGeom>
          <a:noFill/>
          <a:ln cap="flat" cmpd="sng" w="9525">
            <a:solidFill>
              <a:srgbClr val="000000"/>
            </a:solidFill>
            <a:prstDash val="solid"/>
            <a:round/>
            <a:headEnd len="sm" w="sm" type="none"/>
            <a:tailEnd len="sm" w="sm" type="none"/>
          </a:ln>
        </p:spPr>
      </p:pic>
      <p:pic>
        <p:nvPicPr>
          <p:cNvPr id="495" name="Google Shape;495;p89"/>
          <p:cNvPicPr preferRelativeResize="0"/>
          <p:nvPr/>
        </p:nvPicPr>
        <p:blipFill rotWithShape="1">
          <a:blip r:embed="rId4">
            <a:alphaModFix/>
          </a:blip>
          <a:srcRect b="0" l="59167" r="5956" t="60290"/>
          <a:stretch/>
        </p:blipFill>
        <p:spPr>
          <a:xfrm>
            <a:off x="5486950" y="1863800"/>
            <a:ext cx="920851" cy="978575"/>
          </a:xfrm>
          <a:prstGeom prst="rect">
            <a:avLst/>
          </a:prstGeom>
          <a:noFill/>
          <a:ln cap="flat" cmpd="sng" w="9525">
            <a:solidFill>
              <a:srgbClr val="000000"/>
            </a:solidFill>
            <a:prstDash val="solid"/>
            <a:round/>
            <a:headEnd len="sm" w="sm" type="none"/>
            <a:tailEnd len="sm" w="sm" type="none"/>
          </a:ln>
        </p:spPr>
      </p:pic>
      <p:pic>
        <p:nvPicPr>
          <p:cNvPr id="496" name="Google Shape;496;p89"/>
          <p:cNvPicPr preferRelativeResize="0"/>
          <p:nvPr/>
        </p:nvPicPr>
        <p:blipFill rotWithShape="1">
          <a:blip r:embed="rId3">
            <a:alphaModFix/>
          </a:blip>
          <a:srcRect b="8240" l="0" r="0" t="0"/>
          <a:stretch/>
        </p:blipFill>
        <p:spPr>
          <a:xfrm>
            <a:off x="4468725" y="2987750"/>
            <a:ext cx="920875" cy="929225"/>
          </a:xfrm>
          <a:prstGeom prst="rect">
            <a:avLst/>
          </a:prstGeom>
          <a:noFill/>
          <a:ln cap="flat" cmpd="sng" w="9525">
            <a:solidFill>
              <a:srgbClr val="000000"/>
            </a:solidFill>
            <a:prstDash val="solid"/>
            <a:round/>
            <a:headEnd len="sm" w="sm" type="none"/>
            <a:tailEnd len="sm" w="sm" type="none"/>
          </a:ln>
        </p:spPr>
      </p:pic>
      <p:pic>
        <p:nvPicPr>
          <p:cNvPr id="497" name="Google Shape;497;p89"/>
          <p:cNvPicPr preferRelativeResize="0"/>
          <p:nvPr/>
        </p:nvPicPr>
        <p:blipFill rotWithShape="1">
          <a:blip r:embed="rId5">
            <a:alphaModFix/>
          </a:blip>
          <a:srcRect b="6751" l="0" r="0" t="0"/>
          <a:stretch/>
        </p:blipFill>
        <p:spPr>
          <a:xfrm>
            <a:off x="5486950" y="2987750"/>
            <a:ext cx="920876" cy="929224"/>
          </a:xfrm>
          <a:prstGeom prst="rect">
            <a:avLst/>
          </a:prstGeom>
          <a:noFill/>
          <a:ln cap="flat" cmpd="sng" w="9525">
            <a:solidFill>
              <a:srgbClr val="333333"/>
            </a:solidFill>
            <a:prstDash val="solid"/>
            <a:round/>
            <a:headEnd len="sm" w="sm" type="none"/>
            <a:tailEnd len="sm" w="sm" type="none"/>
          </a:ln>
        </p:spPr>
      </p:pic>
      <p:pic>
        <p:nvPicPr>
          <p:cNvPr id="498" name="Google Shape;498;p89"/>
          <p:cNvPicPr preferRelativeResize="0"/>
          <p:nvPr/>
        </p:nvPicPr>
        <p:blipFill rotWithShape="1">
          <a:blip r:embed="rId5">
            <a:alphaModFix/>
          </a:blip>
          <a:srcRect b="6751" l="0" r="0" t="0"/>
          <a:stretch/>
        </p:blipFill>
        <p:spPr>
          <a:xfrm>
            <a:off x="4468725" y="4058825"/>
            <a:ext cx="920876" cy="1015550"/>
          </a:xfrm>
          <a:prstGeom prst="rect">
            <a:avLst/>
          </a:prstGeom>
          <a:noFill/>
          <a:ln cap="flat" cmpd="sng" w="9525">
            <a:solidFill>
              <a:srgbClr val="333333"/>
            </a:solidFill>
            <a:prstDash val="solid"/>
            <a:round/>
            <a:headEnd len="sm" w="sm" type="none"/>
            <a:tailEnd len="sm" w="sm" type="none"/>
          </a:ln>
        </p:spPr>
      </p:pic>
      <p:pic>
        <p:nvPicPr>
          <p:cNvPr id="499" name="Google Shape;499;p89"/>
          <p:cNvPicPr preferRelativeResize="0"/>
          <p:nvPr/>
        </p:nvPicPr>
        <p:blipFill rotWithShape="1">
          <a:blip r:embed="rId4">
            <a:alphaModFix/>
          </a:blip>
          <a:srcRect b="0" l="59167" r="5956" t="60290"/>
          <a:stretch/>
        </p:blipFill>
        <p:spPr>
          <a:xfrm>
            <a:off x="5486950" y="4058825"/>
            <a:ext cx="920851" cy="1015550"/>
          </a:xfrm>
          <a:prstGeom prst="rect">
            <a:avLst/>
          </a:prstGeom>
          <a:noFill/>
          <a:ln cap="flat" cmpd="sng" w="9525">
            <a:solidFill>
              <a:srgbClr val="000000"/>
            </a:solidFill>
            <a:prstDash val="solid"/>
            <a:round/>
            <a:headEnd len="sm" w="sm" type="none"/>
            <a:tailEnd len="sm" w="sm" type="none"/>
          </a:ln>
        </p:spPr>
      </p:pic>
      <p:pic>
        <p:nvPicPr>
          <p:cNvPr id="500" name="Google Shape;500;p89"/>
          <p:cNvPicPr preferRelativeResize="0"/>
          <p:nvPr/>
        </p:nvPicPr>
        <p:blipFill rotWithShape="1">
          <a:blip r:embed="rId3">
            <a:alphaModFix/>
          </a:blip>
          <a:srcRect b="8240" l="0" r="0" t="0"/>
          <a:stretch/>
        </p:blipFill>
        <p:spPr>
          <a:xfrm>
            <a:off x="7008225" y="1861599"/>
            <a:ext cx="920875" cy="978575"/>
          </a:xfrm>
          <a:prstGeom prst="rect">
            <a:avLst/>
          </a:prstGeom>
          <a:noFill/>
          <a:ln cap="flat" cmpd="sng" w="9525">
            <a:solidFill>
              <a:srgbClr val="000000"/>
            </a:solidFill>
            <a:prstDash val="solid"/>
            <a:round/>
            <a:headEnd len="sm" w="sm" type="none"/>
            <a:tailEnd len="sm" w="sm" type="none"/>
          </a:ln>
        </p:spPr>
      </p:pic>
      <p:pic>
        <p:nvPicPr>
          <p:cNvPr id="501" name="Google Shape;501;p89"/>
          <p:cNvPicPr preferRelativeResize="0"/>
          <p:nvPr/>
        </p:nvPicPr>
        <p:blipFill rotWithShape="1">
          <a:blip r:embed="rId5">
            <a:alphaModFix/>
          </a:blip>
          <a:srcRect b="6751" l="0" r="0" t="0"/>
          <a:stretch/>
        </p:blipFill>
        <p:spPr>
          <a:xfrm>
            <a:off x="8026450" y="1861599"/>
            <a:ext cx="920876" cy="978575"/>
          </a:xfrm>
          <a:prstGeom prst="rect">
            <a:avLst/>
          </a:prstGeom>
          <a:noFill/>
          <a:ln cap="flat" cmpd="sng" w="9525">
            <a:solidFill>
              <a:srgbClr val="333333"/>
            </a:solidFill>
            <a:prstDash val="solid"/>
            <a:round/>
            <a:headEnd len="sm" w="sm" type="none"/>
            <a:tailEnd len="sm" w="sm" type="none"/>
          </a:ln>
        </p:spPr>
      </p:pic>
      <p:pic>
        <p:nvPicPr>
          <p:cNvPr id="502" name="Google Shape;502;p89"/>
          <p:cNvPicPr preferRelativeResize="0"/>
          <p:nvPr/>
        </p:nvPicPr>
        <p:blipFill rotWithShape="1">
          <a:blip r:embed="rId3">
            <a:alphaModFix/>
          </a:blip>
          <a:srcRect b="8240" l="0" r="0" t="0"/>
          <a:stretch/>
        </p:blipFill>
        <p:spPr>
          <a:xfrm>
            <a:off x="7008225" y="2974950"/>
            <a:ext cx="920875" cy="929225"/>
          </a:xfrm>
          <a:prstGeom prst="rect">
            <a:avLst/>
          </a:prstGeom>
          <a:noFill/>
          <a:ln cap="flat" cmpd="sng" w="9525">
            <a:solidFill>
              <a:srgbClr val="000000"/>
            </a:solidFill>
            <a:prstDash val="solid"/>
            <a:round/>
            <a:headEnd len="sm" w="sm" type="none"/>
            <a:tailEnd len="sm" w="sm" type="none"/>
          </a:ln>
        </p:spPr>
      </p:pic>
      <p:pic>
        <p:nvPicPr>
          <p:cNvPr id="503" name="Google Shape;503;p89"/>
          <p:cNvPicPr preferRelativeResize="0"/>
          <p:nvPr/>
        </p:nvPicPr>
        <p:blipFill rotWithShape="1">
          <a:blip r:embed="rId4">
            <a:alphaModFix/>
          </a:blip>
          <a:srcRect b="0" l="59167" r="5956" t="60290"/>
          <a:stretch/>
        </p:blipFill>
        <p:spPr>
          <a:xfrm>
            <a:off x="8026450" y="2974925"/>
            <a:ext cx="920874" cy="929225"/>
          </a:xfrm>
          <a:prstGeom prst="rect">
            <a:avLst/>
          </a:prstGeom>
          <a:noFill/>
          <a:ln cap="flat" cmpd="sng" w="9525">
            <a:solidFill>
              <a:srgbClr val="000000"/>
            </a:solidFill>
            <a:prstDash val="solid"/>
            <a:round/>
            <a:headEnd len="sm" w="sm" type="none"/>
            <a:tailEnd len="sm" w="sm" type="none"/>
          </a:ln>
        </p:spPr>
      </p:pic>
      <p:pic>
        <p:nvPicPr>
          <p:cNvPr id="504" name="Google Shape;504;p89"/>
          <p:cNvPicPr preferRelativeResize="0"/>
          <p:nvPr/>
        </p:nvPicPr>
        <p:blipFill rotWithShape="1">
          <a:blip r:embed="rId3">
            <a:alphaModFix/>
          </a:blip>
          <a:srcRect b="8240" l="0" r="0" t="0"/>
          <a:stretch/>
        </p:blipFill>
        <p:spPr>
          <a:xfrm>
            <a:off x="7008225" y="4038074"/>
            <a:ext cx="920875" cy="1015550"/>
          </a:xfrm>
          <a:prstGeom prst="rect">
            <a:avLst/>
          </a:prstGeom>
          <a:noFill/>
          <a:ln cap="flat" cmpd="sng" w="9525">
            <a:solidFill>
              <a:srgbClr val="000000"/>
            </a:solidFill>
            <a:prstDash val="solid"/>
            <a:round/>
            <a:headEnd len="sm" w="sm" type="none"/>
            <a:tailEnd len="sm" w="sm" type="none"/>
          </a:ln>
        </p:spPr>
      </p:pic>
      <p:pic>
        <p:nvPicPr>
          <p:cNvPr id="505" name="Google Shape;505;p89"/>
          <p:cNvPicPr preferRelativeResize="0"/>
          <p:nvPr/>
        </p:nvPicPr>
        <p:blipFill rotWithShape="1">
          <a:blip r:embed="rId4">
            <a:alphaModFix/>
          </a:blip>
          <a:srcRect b="0" l="59167" r="5956" t="60290"/>
          <a:stretch/>
        </p:blipFill>
        <p:spPr>
          <a:xfrm>
            <a:off x="8026450" y="4040701"/>
            <a:ext cx="920874" cy="1015550"/>
          </a:xfrm>
          <a:prstGeom prst="rect">
            <a:avLst/>
          </a:prstGeom>
          <a:noFill/>
          <a:ln cap="flat" cmpd="sng" w="9525">
            <a:solidFill>
              <a:srgbClr val="000000"/>
            </a:solidFill>
            <a:prstDash val="solid"/>
            <a:round/>
            <a:headEnd len="sm" w="sm" type="none"/>
            <a:tailEnd len="sm" w="sm" type="none"/>
          </a:ln>
        </p:spPr>
      </p:pic>
      <p:cxnSp>
        <p:nvCxnSpPr>
          <p:cNvPr id="506" name="Google Shape;506;p89"/>
          <p:cNvCxnSpPr/>
          <p:nvPr/>
        </p:nvCxnSpPr>
        <p:spPr>
          <a:xfrm>
            <a:off x="1617175" y="1759425"/>
            <a:ext cx="15000" cy="3399000"/>
          </a:xfrm>
          <a:prstGeom prst="straightConnector1">
            <a:avLst/>
          </a:prstGeom>
          <a:noFill/>
          <a:ln cap="flat" cmpd="sng" w="28575">
            <a:solidFill>
              <a:schemeClr val="dk1"/>
            </a:solidFill>
            <a:prstDash val="solid"/>
            <a:round/>
            <a:headEnd len="med" w="med" type="none"/>
            <a:tailEnd len="med" w="med" type="none"/>
          </a:ln>
        </p:spPr>
      </p:cxnSp>
      <p:cxnSp>
        <p:nvCxnSpPr>
          <p:cNvPr id="507" name="Google Shape;507;p89"/>
          <p:cNvCxnSpPr/>
          <p:nvPr/>
        </p:nvCxnSpPr>
        <p:spPr>
          <a:xfrm>
            <a:off x="6724775" y="1759438"/>
            <a:ext cx="15000" cy="3399000"/>
          </a:xfrm>
          <a:prstGeom prst="straightConnector1">
            <a:avLst/>
          </a:prstGeom>
          <a:noFill/>
          <a:ln cap="flat" cmpd="sng" w="28575">
            <a:solidFill>
              <a:schemeClr val="dk1"/>
            </a:solidFill>
            <a:prstDash val="solid"/>
            <a:round/>
            <a:headEnd len="med" w="med" type="none"/>
            <a:tailEnd len="med" w="med" type="none"/>
          </a:ln>
        </p:spPr>
      </p:cxnSp>
      <p:cxnSp>
        <p:nvCxnSpPr>
          <p:cNvPr id="508" name="Google Shape;508;p89"/>
          <p:cNvCxnSpPr/>
          <p:nvPr/>
        </p:nvCxnSpPr>
        <p:spPr>
          <a:xfrm>
            <a:off x="4208463" y="1772225"/>
            <a:ext cx="15000" cy="3399000"/>
          </a:xfrm>
          <a:prstGeom prst="straightConnector1">
            <a:avLst/>
          </a:prstGeom>
          <a:noFill/>
          <a:ln cap="flat" cmpd="sng" w="28575">
            <a:solidFill>
              <a:schemeClr val="dk1"/>
            </a:solidFill>
            <a:prstDash val="solid"/>
            <a:round/>
            <a:headEnd len="med" w="med" type="none"/>
            <a:tailEnd len="med" w="med" type="none"/>
          </a:ln>
        </p:spPr>
      </p:cxnSp>
      <p:cxnSp>
        <p:nvCxnSpPr>
          <p:cNvPr id="509" name="Google Shape;509;p89"/>
          <p:cNvCxnSpPr/>
          <p:nvPr/>
        </p:nvCxnSpPr>
        <p:spPr>
          <a:xfrm>
            <a:off x="-7475" y="2919900"/>
            <a:ext cx="9149100" cy="0"/>
          </a:xfrm>
          <a:prstGeom prst="straightConnector1">
            <a:avLst/>
          </a:prstGeom>
          <a:noFill/>
          <a:ln cap="flat" cmpd="sng" w="28575">
            <a:solidFill>
              <a:schemeClr val="dk1"/>
            </a:solidFill>
            <a:prstDash val="solid"/>
            <a:round/>
            <a:headEnd len="med" w="med" type="none"/>
            <a:tailEnd len="med" w="med" type="none"/>
          </a:ln>
        </p:spPr>
      </p:cxnSp>
      <p:cxnSp>
        <p:nvCxnSpPr>
          <p:cNvPr id="510" name="Google Shape;510;p89"/>
          <p:cNvCxnSpPr/>
          <p:nvPr/>
        </p:nvCxnSpPr>
        <p:spPr>
          <a:xfrm>
            <a:off x="18900" y="3985700"/>
            <a:ext cx="9149100" cy="0"/>
          </a:xfrm>
          <a:prstGeom prst="straightConnector1">
            <a:avLst/>
          </a:prstGeom>
          <a:noFill/>
          <a:ln cap="flat" cmpd="sng" w="28575">
            <a:solidFill>
              <a:schemeClr val="dk1"/>
            </a:solidFill>
            <a:prstDash val="solid"/>
            <a:round/>
            <a:headEnd len="med" w="med" type="none"/>
            <a:tailEnd len="med" w="med" type="none"/>
          </a:ln>
        </p:spPr>
      </p:cxnSp>
      <p:sp>
        <p:nvSpPr>
          <p:cNvPr id="511" name="Google Shape;511;p89"/>
          <p:cNvSpPr/>
          <p:nvPr/>
        </p:nvSpPr>
        <p:spPr>
          <a:xfrm rot="-2700000">
            <a:off x="2987317" y="1892088"/>
            <a:ext cx="1030962" cy="1002112"/>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9"/>
          <p:cNvSpPr/>
          <p:nvPr/>
        </p:nvSpPr>
        <p:spPr>
          <a:xfrm rot="-2700000">
            <a:off x="2987317" y="4021013"/>
            <a:ext cx="1030962" cy="1002112"/>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9"/>
          <p:cNvSpPr/>
          <p:nvPr/>
        </p:nvSpPr>
        <p:spPr>
          <a:xfrm rot="-2700000">
            <a:off x="1969079" y="2957875"/>
            <a:ext cx="1030962" cy="1002112"/>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9"/>
          <p:cNvSpPr/>
          <p:nvPr/>
        </p:nvSpPr>
        <p:spPr>
          <a:xfrm rot="-2700000">
            <a:off x="4448592" y="1842400"/>
            <a:ext cx="1030962" cy="1002112"/>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9"/>
          <p:cNvSpPr/>
          <p:nvPr/>
        </p:nvSpPr>
        <p:spPr>
          <a:xfrm rot="-2700000">
            <a:off x="5408579" y="4028513"/>
            <a:ext cx="1030962" cy="1002112"/>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9"/>
          <p:cNvSpPr/>
          <p:nvPr/>
        </p:nvSpPr>
        <p:spPr>
          <a:xfrm rot="-2700000">
            <a:off x="4407629" y="2893200"/>
            <a:ext cx="1030962" cy="1002112"/>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7" name="Google Shape;517;p89"/>
          <p:cNvPicPr preferRelativeResize="0"/>
          <p:nvPr/>
        </p:nvPicPr>
        <p:blipFill>
          <a:blip r:embed="rId6">
            <a:alphaModFix/>
          </a:blip>
          <a:stretch>
            <a:fillRect/>
          </a:stretch>
        </p:blipFill>
        <p:spPr>
          <a:xfrm>
            <a:off x="980425" y="1823500"/>
            <a:ext cx="7173300" cy="3296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17"/>
                                        </p:tgtEl>
                                      </p:cBhvr>
                                    </p:animEffect>
                                    <p:set>
                                      <p:cBhvr>
                                        <p:cTn dur="1" fill="hold">
                                          <p:stCondLst>
                                            <p:cond delay="1000"/>
                                          </p:stCondLst>
                                        </p:cTn>
                                        <p:tgtEl>
                                          <p:spTgt spid="51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par>
                                <p:cTn fill="hold" nodeType="with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par>
                                <p:cTn fill="hold" nodeType="with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9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SEQUENCE GENERATION</a:t>
            </a:r>
            <a:endParaRPr b="1" sz="2400"/>
          </a:p>
        </p:txBody>
      </p:sp>
      <p:sp>
        <p:nvSpPr>
          <p:cNvPr id="523" name="Google Shape;523;p90"/>
          <p:cNvSpPr txBox="1"/>
          <p:nvPr/>
        </p:nvSpPr>
        <p:spPr>
          <a:xfrm>
            <a:off x="442500" y="619050"/>
            <a:ext cx="8138100" cy="303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For generating sequence, a precedence matrix is generally used in many papers.</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But in our proposed method, we use adjacency list that stores the precedence relation efficiently and helps in generation of sequence that satisfied these relations.</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The algorithm is as:</a:t>
            </a:r>
            <a:endParaRPr sz="1200">
              <a:latin typeface="Lato"/>
              <a:ea typeface="Lato"/>
              <a:cs typeface="Lato"/>
              <a:sym typeface="Lato"/>
            </a:endParaRPr>
          </a:p>
          <a:p>
            <a:pPr indent="0" lvl="0" marL="457200" rtl="0" algn="just">
              <a:lnSpc>
                <a:spcPct val="115000"/>
              </a:lnSpc>
              <a:spcBef>
                <a:spcPts val="0"/>
              </a:spcBef>
              <a:spcAft>
                <a:spcPts val="0"/>
              </a:spcAft>
              <a:buNone/>
            </a:pPr>
            <a:r>
              <a:rPr b="1" i="1" lang="en" sz="1100">
                <a:solidFill>
                  <a:srgbClr val="0000FF"/>
                </a:solidFill>
                <a:highlight>
                  <a:srgbClr val="FFFFFF"/>
                </a:highlight>
                <a:latin typeface="Times New Roman"/>
                <a:ea typeface="Times New Roman"/>
                <a:cs typeface="Times New Roman"/>
                <a:sym typeface="Times New Roman"/>
              </a:rPr>
              <a:t>n = 0;</a:t>
            </a:r>
            <a:r>
              <a:rPr i="1" lang="en" sz="1100">
                <a:solidFill>
                  <a:srgbClr val="0000FF"/>
                </a:solidFill>
                <a:highlight>
                  <a:srgbClr val="FFFFFF"/>
                </a:highlight>
                <a:latin typeface="Times New Roman"/>
                <a:ea typeface="Times New Roman"/>
                <a:cs typeface="Times New Roman"/>
                <a:sym typeface="Times New Roman"/>
              </a:rPr>
              <a:t> number of tasks in generated sequence (initially no tasks are in the vector)</a:t>
            </a:r>
            <a:endParaRPr i="1" sz="1100">
              <a:solidFill>
                <a:srgbClr val="0000FF"/>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b="1" i="1" lang="en" sz="1100">
                <a:solidFill>
                  <a:srgbClr val="0000FF"/>
                </a:solidFill>
                <a:highlight>
                  <a:srgbClr val="FFFFFF"/>
                </a:highlight>
                <a:latin typeface="Times New Roman"/>
                <a:ea typeface="Times New Roman"/>
                <a:cs typeface="Times New Roman"/>
                <a:sym typeface="Times New Roman"/>
              </a:rPr>
              <a:t>N;</a:t>
            </a:r>
            <a:r>
              <a:rPr i="1" lang="en" sz="1100">
                <a:solidFill>
                  <a:srgbClr val="0000FF"/>
                </a:solidFill>
                <a:highlight>
                  <a:srgbClr val="FFFFFF"/>
                </a:highlight>
                <a:latin typeface="Times New Roman"/>
                <a:ea typeface="Times New Roman"/>
                <a:cs typeface="Times New Roman"/>
                <a:sym typeface="Times New Roman"/>
              </a:rPr>
              <a:t> total number of tasks that are to be allocated</a:t>
            </a:r>
            <a:endParaRPr i="1" sz="1100">
              <a:solidFill>
                <a:srgbClr val="0000FF"/>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i="1" lang="en" sz="1100">
                <a:solidFill>
                  <a:srgbClr val="0000FF"/>
                </a:solidFill>
                <a:highlight>
                  <a:srgbClr val="FFFFFF"/>
                </a:highlight>
                <a:latin typeface="Times New Roman"/>
                <a:ea typeface="Times New Roman"/>
                <a:cs typeface="Times New Roman"/>
                <a:sym typeface="Times New Roman"/>
              </a:rPr>
              <a:t>Create an empty vector - </a:t>
            </a:r>
            <a:r>
              <a:rPr b="1" i="1" lang="en" sz="1100">
                <a:solidFill>
                  <a:srgbClr val="0000FF"/>
                </a:solidFill>
                <a:highlight>
                  <a:srgbClr val="FFFFFF"/>
                </a:highlight>
                <a:latin typeface="Times New Roman"/>
                <a:ea typeface="Times New Roman"/>
                <a:cs typeface="Times New Roman"/>
                <a:sym typeface="Times New Roman"/>
              </a:rPr>
              <a:t>task sequence vector;</a:t>
            </a:r>
            <a:r>
              <a:rPr i="1" lang="en" sz="1100">
                <a:solidFill>
                  <a:srgbClr val="0000FF"/>
                </a:solidFill>
                <a:highlight>
                  <a:srgbClr val="FFFFFF"/>
                </a:highlight>
                <a:latin typeface="Times New Roman"/>
                <a:ea typeface="Times New Roman"/>
                <a:cs typeface="Times New Roman"/>
                <a:sym typeface="Times New Roman"/>
              </a:rPr>
              <a:t> holds the generated task sequence</a:t>
            </a:r>
            <a:endParaRPr i="1" sz="1100">
              <a:solidFill>
                <a:srgbClr val="0000FF"/>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i="1" lang="en" sz="1100">
                <a:solidFill>
                  <a:srgbClr val="0000FF"/>
                </a:solidFill>
                <a:highlight>
                  <a:srgbClr val="FFFFFF"/>
                </a:highlight>
                <a:latin typeface="Times New Roman"/>
                <a:ea typeface="Times New Roman"/>
                <a:cs typeface="Times New Roman"/>
                <a:sym typeface="Times New Roman"/>
              </a:rPr>
              <a:t>Create an </a:t>
            </a:r>
            <a:r>
              <a:rPr b="1" i="1" lang="en" sz="1100">
                <a:solidFill>
                  <a:srgbClr val="0000FF"/>
                </a:solidFill>
                <a:highlight>
                  <a:srgbClr val="FFFFFF"/>
                </a:highlight>
                <a:latin typeface="Times New Roman"/>
                <a:ea typeface="Times New Roman"/>
                <a:cs typeface="Times New Roman"/>
                <a:sym typeface="Times New Roman"/>
              </a:rPr>
              <a:t>available set;</a:t>
            </a:r>
            <a:r>
              <a:rPr i="1" lang="en" sz="1100">
                <a:solidFill>
                  <a:srgbClr val="0000FF"/>
                </a:solidFill>
                <a:highlight>
                  <a:srgbClr val="FFFFFF"/>
                </a:highlight>
                <a:latin typeface="Times New Roman"/>
                <a:ea typeface="Times New Roman"/>
                <a:cs typeface="Times New Roman"/>
                <a:sym typeface="Times New Roman"/>
              </a:rPr>
              <a:t> consists of tasks that has no precedence</a:t>
            </a:r>
            <a:endParaRPr i="1" sz="1100">
              <a:solidFill>
                <a:srgbClr val="0000FF"/>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b="1" i="1" lang="en" sz="1100">
                <a:solidFill>
                  <a:srgbClr val="0000FF"/>
                </a:solidFill>
                <a:highlight>
                  <a:srgbClr val="FFFFFF"/>
                </a:highlight>
                <a:latin typeface="Times New Roman"/>
                <a:ea typeface="Times New Roman"/>
                <a:cs typeface="Times New Roman"/>
                <a:sym typeface="Times New Roman"/>
              </a:rPr>
              <a:t>While </a:t>
            </a:r>
            <a:r>
              <a:rPr i="1" lang="en" sz="1100">
                <a:solidFill>
                  <a:srgbClr val="0000FF"/>
                </a:solidFill>
                <a:highlight>
                  <a:srgbClr val="FFFFFF"/>
                </a:highlight>
                <a:latin typeface="Times New Roman"/>
                <a:ea typeface="Times New Roman"/>
                <a:cs typeface="Times New Roman"/>
                <a:sym typeface="Times New Roman"/>
              </a:rPr>
              <a:t>(n &lt;= N)</a:t>
            </a:r>
            <a:r>
              <a:rPr b="1" i="1" lang="en" sz="1100">
                <a:solidFill>
                  <a:srgbClr val="0000FF"/>
                </a:solidFill>
                <a:highlight>
                  <a:srgbClr val="FFFFFF"/>
                </a:highlight>
                <a:latin typeface="Times New Roman"/>
                <a:ea typeface="Times New Roman"/>
                <a:cs typeface="Times New Roman"/>
                <a:sym typeface="Times New Roman"/>
              </a:rPr>
              <a:t>:</a:t>
            </a:r>
            <a:endParaRPr b="1" i="1" sz="1100">
              <a:solidFill>
                <a:srgbClr val="0000FF"/>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i="1" lang="en" sz="1100">
                <a:solidFill>
                  <a:srgbClr val="0000FF"/>
                </a:solidFill>
                <a:highlight>
                  <a:srgbClr val="FFFFFF"/>
                </a:highlight>
                <a:latin typeface="Times New Roman"/>
                <a:ea typeface="Times New Roman"/>
                <a:cs typeface="Times New Roman"/>
                <a:sym typeface="Times New Roman"/>
              </a:rPr>
              <a:t>	Pick a random task from the available set</a:t>
            </a:r>
            <a:endParaRPr i="1" sz="1100">
              <a:solidFill>
                <a:srgbClr val="0000FF"/>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i="1" lang="en" sz="1100">
                <a:solidFill>
                  <a:srgbClr val="0000FF"/>
                </a:solidFill>
                <a:highlight>
                  <a:srgbClr val="FFFFFF"/>
                </a:highlight>
                <a:latin typeface="Times New Roman"/>
                <a:ea typeface="Times New Roman"/>
                <a:cs typeface="Times New Roman"/>
                <a:sym typeface="Times New Roman"/>
              </a:rPr>
              <a:t>	Insert this task into the task sequence vector </a:t>
            </a:r>
            <a:endParaRPr i="1" sz="1100">
              <a:solidFill>
                <a:srgbClr val="0000FF"/>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i="1" lang="en" sz="1100">
                <a:solidFill>
                  <a:srgbClr val="0000FF"/>
                </a:solidFill>
                <a:highlight>
                  <a:srgbClr val="FFFFFF"/>
                </a:highlight>
                <a:latin typeface="Times New Roman"/>
                <a:ea typeface="Times New Roman"/>
                <a:cs typeface="Times New Roman"/>
                <a:sym typeface="Times New Roman"/>
              </a:rPr>
              <a:t>	Remove this task from the available set</a:t>
            </a:r>
            <a:endParaRPr i="1" sz="1100">
              <a:solidFill>
                <a:srgbClr val="0000FF"/>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i="1" lang="en" sz="1100">
                <a:solidFill>
                  <a:srgbClr val="0000FF"/>
                </a:solidFill>
                <a:highlight>
                  <a:srgbClr val="FFFFFF"/>
                </a:highlight>
                <a:latin typeface="Times New Roman"/>
                <a:ea typeface="Times New Roman"/>
                <a:cs typeface="Times New Roman"/>
                <a:sym typeface="Times New Roman"/>
              </a:rPr>
              <a:t>	Insert the tasks that had this removed task as its precedence</a:t>
            </a:r>
            <a:endParaRPr i="1" sz="1100">
              <a:solidFill>
                <a:srgbClr val="0000FF"/>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i="1" lang="en" sz="1100">
                <a:solidFill>
                  <a:srgbClr val="0000FF"/>
                </a:solidFill>
                <a:highlight>
                  <a:srgbClr val="FFFFFF"/>
                </a:highlight>
                <a:latin typeface="Times New Roman"/>
                <a:ea typeface="Times New Roman"/>
                <a:cs typeface="Times New Roman"/>
                <a:sym typeface="Times New Roman"/>
              </a:rPr>
              <a:t>	Increment n by 1 </a:t>
            </a:r>
            <a:endParaRPr i="1" sz="1100">
              <a:solidFill>
                <a:srgbClr val="0000FF"/>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b="1" i="1" lang="en" sz="1100">
                <a:solidFill>
                  <a:srgbClr val="0000FF"/>
                </a:solidFill>
                <a:highlight>
                  <a:srgbClr val="FFFFFF"/>
                </a:highlight>
                <a:latin typeface="Times New Roman"/>
                <a:ea typeface="Times New Roman"/>
                <a:cs typeface="Times New Roman"/>
                <a:sym typeface="Times New Roman"/>
              </a:rPr>
              <a:t>End While</a:t>
            </a:r>
            <a:endParaRPr sz="1300">
              <a:solidFill>
                <a:srgbClr val="0000FF"/>
              </a:solidFill>
              <a:latin typeface="Lato"/>
              <a:ea typeface="Lato"/>
              <a:cs typeface="Lato"/>
              <a:sym typeface="Lato"/>
            </a:endParaRPr>
          </a:p>
        </p:txBody>
      </p:sp>
      <p:pic>
        <p:nvPicPr>
          <p:cNvPr id="524" name="Google Shape;524;p90"/>
          <p:cNvPicPr preferRelativeResize="0"/>
          <p:nvPr/>
        </p:nvPicPr>
        <p:blipFill>
          <a:blip r:embed="rId3">
            <a:alphaModFix/>
          </a:blip>
          <a:stretch>
            <a:fillRect/>
          </a:stretch>
        </p:blipFill>
        <p:spPr>
          <a:xfrm>
            <a:off x="459525" y="3589998"/>
            <a:ext cx="3019425" cy="1411575"/>
          </a:xfrm>
          <a:prstGeom prst="rect">
            <a:avLst/>
          </a:prstGeom>
          <a:noFill/>
          <a:ln>
            <a:noFill/>
          </a:ln>
        </p:spPr>
      </p:pic>
      <p:pic>
        <p:nvPicPr>
          <p:cNvPr id="525" name="Google Shape;525;p90"/>
          <p:cNvPicPr preferRelativeResize="0"/>
          <p:nvPr/>
        </p:nvPicPr>
        <p:blipFill>
          <a:blip r:embed="rId4">
            <a:alphaModFix/>
          </a:blip>
          <a:stretch>
            <a:fillRect/>
          </a:stretch>
        </p:blipFill>
        <p:spPr>
          <a:xfrm>
            <a:off x="3990600" y="3453362"/>
            <a:ext cx="1687650" cy="1684875"/>
          </a:xfrm>
          <a:prstGeom prst="rect">
            <a:avLst/>
          </a:prstGeom>
          <a:noFill/>
          <a:ln cap="flat" cmpd="sng" w="9525">
            <a:solidFill>
              <a:srgbClr val="000000"/>
            </a:solidFill>
            <a:prstDash val="solid"/>
            <a:round/>
            <a:headEnd len="sm" w="sm" type="none"/>
            <a:tailEnd len="sm" w="sm" type="none"/>
          </a:ln>
        </p:spPr>
      </p:pic>
      <p:sp>
        <p:nvSpPr>
          <p:cNvPr id="526" name="Google Shape;526;p90"/>
          <p:cNvSpPr/>
          <p:nvPr/>
        </p:nvSpPr>
        <p:spPr>
          <a:xfrm>
            <a:off x="3421500" y="4190938"/>
            <a:ext cx="569100" cy="2097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pic>
        <p:nvPicPr>
          <p:cNvPr id="527" name="Google Shape;527;p90"/>
          <p:cNvPicPr preferRelativeResize="0"/>
          <p:nvPr/>
        </p:nvPicPr>
        <p:blipFill rotWithShape="1">
          <a:blip r:embed="rId5">
            <a:alphaModFix/>
          </a:blip>
          <a:srcRect b="0" l="0" r="49135" t="35325"/>
          <a:stretch/>
        </p:blipFill>
        <p:spPr>
          <a:xfrm>
            <a:off x="6121975" y="3590000"/>
            <a:ext cx="2802875" cy="1463650"/>
          </a:xfrm>
          <a:prstGeom prst="rect">
            <a:avLst/>
          </a:prstGeom>
          <a:noFill/>
          <a:ln cap="flat" cmpd="sng" w="9525">
            <a:solidFill>
              <a:srgbClr val="4285F4"/>
            </a:solidFill>
            <a:prstDash val="solid"/>
            <a:round/>
            <a:headEnd len="sm" w="sm" type="none"/>
            <a:tailEnd len="sm" w="sm" type="none"/>
          </a:ln>
        </p:spPr>
      </p:pic>
      <p:sp>
        <p:nvSpPr>
          <p:cNvPr id="528" name="Google Shape;528;p90"/>
          <p:cNvSpPr/>
          <p:nvPr/>
        </p:nvSpPr>
        <p:spPr>
          <a:xfrm>
            <a:off x="5552875" y="4190938"/>
            <a:ext cx="569100" cy="2097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64"/>
          <p:cNvSpPr txBox="1"/>
          <p:nvPr>
            <p:ph idx="2" type="body"/>
          </p:nvPr>
        </p:nvSpPr>
        <p:spPr>
          <a:xfrm>
            <a:off x="4806600" y="724200"/>
            <a:ext cx="4057800" cy="3695100"/>
          </a:xfrm>
          <a:prstGeom prst="rect">
            <a:avLst/>
          </a:prstGeom>
        </p:spPr>
        <p:txBody>
          <a:bodyPr anchorCtr="0" anchor="ctr" bIns="91425" lIns="91425" spcFirstLastPara="1" rIns="91425" wrap="square" tIns="91425">
            <a:normAutofit lnSpcReduction="10000"/>
          </a:bodyPr>
          <a:lstStyle/>
          <a:p>
            <a:pPr indent="-361950" lvl="0" marL="457200" rtl="0" algn="l">
              <a:spcBef>
                <a:spcPts val="0"/>
              </a:spcBef>
              <a:spcAft>
                <a:spcPts val="0"/>
              </a:spcAft>
              <a:buClr>
                <a:schemeClr val="accent6"/>
              </a:buClr>
              <a:buSzPts val="2100"/>
              <a:buAutoNum type="arabicPeriod"/>
            </a:pPr>
            <a:r>
              <a:rPr b="1" lang="en"/>
              <a:t>INTRODUCTION</a:t>
            </a:r>
            <a:endParaRPr b="1"/>
          </a:p>
          <a:p>
            <a:pPr indent="-361950" lvl="0" marL="457200" rtl="0" algn="l">
              <a:spcBef>
                <a:spcPts val="0"/>
              </a:spcBef>
              <a:spcAft>
                <a:spcPts val="0"/>
              </a:spcAft>
              <a:buClr>
                <a:schemeClr val="accent6"/>
              </a:buClr>
              <a:buSzPts val="2100"/>
              <a:buAutoNum type="arabicPeriod"/>
            </a:pPr>
            <a:r>
              <a:rPr b="1" lang="en"/>
              <a:t>PROBLEM DESCRIPTION</a:t>
            </a:r>
            <a:endParaRPr b="1"/>
          </a:p>
          <a:p>
            <a:pPr indent="-361950" lvl="0" marL="457200" rtl="0" algn="l">
              <a:spcBef>
                <a:spcPts val="0"/>
              </a:spcBef>
              <a:spcAft>
                <a:spcPts val="0"/>
              </a:spcAft>
              <a:buClr>
                <a:schemeClr val="accent6"/>
              </a:buClr>
              <a:buSzPts val="2100"/>
              <a:buAutoNum type="arabicPeriod"/>
            </a:pPr>
            <a:r>
              <a:rPr b="1" lang="en"/>
              <a:t>LITERATURE REVIEW</a:t>
            </a:r>
            <a:endParaRPr b="1"/>
          </a:p>
          <a:p>
            <a:pPr indent="-361950" lvl="0" marL="457200" rtl="0" algn="l">
              <a:spcBef>
                <a:spcPts val="0"/>
              </a:spcBef>
              <a:spcAft>
                <a:spcPts val="0"/>
              </a:spcAft>
              <a:buClr>
                <a:schemeClr val="accent6"/>
              </a:buClr>
              <a:buSzPts val="2100"/>
              <a:buAutoNum type="arabicPeriod"/>
            </a:pPr>
            <a:r>
              <a:rPr b="1" lang="en"/>
              <a:t>LITERATURE GAP</a:t>
            </a:r>
            <a:endParaRPr b="1"/>
          </a:p>
          <a:p>
            <a:pPr indent="-361950" lvl="0" marL="457200" rtl="0" algn="l">
              <a:spcBef>
                <a:spcPts val="0"/>
              </a:spcBef>
              <a:spcAft>
                <a:spcPts val="0"/>
              </a:spcAft>
              <a:buClr>
                <a:schemeClr val="accent6"/>
              </a:buClr>
              <a:buSzPts val="2100"/>
              <a:buAutoNum type="arabicPeriod"/>
            </a:pPr>
            <a:r>
              <a:rPr b="1" lang="en"/>
              <a:t>METHODOLOGY</a:t>
            </a:r>
            <a:endParaRPr b="1"/>
          </a:p>
          <a:p>
            <a:pPr indent="-361950" lvl="0" marL="457200" rtl="0" algn="l">
              <a:spcBef>
                <a:spcPts val="0"/>
              </a:spcBef>
              <a:spcAft>
                <a:spcPts val="0"/>
              </a:spcAft>
              <a:buClr>
                <a:schemeClr val="accent6"/>
              </a:buClr>
              <a:buSzPts val="2100"/>
              <a:buAutoNum type="arabicPeriod"/>
            </a:pPr>
            <a:r>
              <a:rPr b="1" lang="en"/>
              <a:t>RESULTS &amp; DISCUSSION</a:t>
            </a:r>
            <a:endParaRPr b="1"/>
          </a:p>
          <a:p>
            <a:pPr indent="-361950" lvl="0" marL="457200" rtl="0" algn="l">
              <a:spcBef>
                <a:spcPts val="0"/>
              </a:spcBef>
              <a:spcAft>
                <a:spcPts val="0"/>
              </a:spcAft>
              <a:buClr>
                <a:schemeClr val="accent6"/>
              </a:buClr>
              <a:buSzPts val="2100"/>
              <a:buAutoNum type="arabicPeriod"/>
            </a:pPr>
            <a:r>
              <a:rPr b="1" lang="en"/>
              <a:t>CASE STUDY</a:t>
            </a:r>
            <a:endParaRPr b="1"/>
          </a:p>
          <a:p>
            <a:pPr indent="-361950" lvl="0" marL="457200" rtl="0" algn="l">
              <a:spcBef>
                <a:spcPts val="0"/>
              </a:spcBef>
              <a:spcAft>
                <a:spcPts val="0"/>
              </a:spcAft>
              <a:buClr>
                <a:schemeClr val="accent6"/>
              </a:buClr>
              <a:buSzPts val="2100"/>
              <a:buAutoNum type="arabicPeriod"/>
            </a:pPr>
            <a:r>
              <a:rPr b="1" lang="en"/>
              <a:t>CONCLUSION</a:t>
            </a:r>
            <a:endParaRPr b="1"/>
          </a:p>
          <a:p>
            <a:pPr indent="-361950" lvl="0" marL="457200" rtl="0" algn="l">
              <a:spcBef>
                <a:spcPts val="0"/>
              </a:spcBef>
              <a:spcAft>
                <a:spcPts val="0"/>
              </a:spcAft>
              <a:buClr>
                <a:schemeClr val="accent6"/>
              </a:buClr>
              <a:buSzPts val="2100"/>
              <a:buAutoNum type="arabicPeriod"/>
            </a:pPr>
            <a:r>
              <a:rPr b="1" lang="en"/>
              <a:t>MILESTONES</a:t>
            </a:r>
            <a:endParaRPr b="1"/>
          </a:p>
          <a:p>
            <a:pPr indent="-361950" lvl="0" marL="457200" rtl="0" algn="l">
              <a:spcBef>
                <a:spcPts val="0"/>
              </a:spcBef>
              <a:spcAft>
                <a:spcPts val="0"/>
              </a:spcAft>
              <a:buClr>
                <a:schemeClr val="accent6"/>
              </a:buClr>
              <a:buSzPts val="2100"/>
              <a:buAutoNum type="arabicPeriod"/>
            </a:pPr>
            <a:r>
              <a:rPr b="1" lang="en"/>
              <a:t>REFERENCES</a:t>
            </a:r>
            <a:endParaRPr b="1"/>
          </a:p>
        </p:txBody>
      </p:sp>
      <p:pic>
        <p:nvPicPr>
          <p:cNvPr id="313" name="Google Shape;313;p64"/>
          <p:cNvPicPr preferRelativeResize="0"/>
          <p:nvPr/>
        </p:nvPicPr>
        <p:blipFill rotWithShape="1">
          <a:blip r:embed="rId3">
            <a:alphaModFix/>
          </a:blip>
          <a:srcRect b="6050" l="0" r="0" t="-6050"/>
          <a:stretch/>
        </p:blipFill>
        <p:spPr>
          <a:xfrm>
            <a:off x="202150" y="1182925"/>
            <a:ext cx="4147750" cy="2635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9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ENCODING TO OUR PROBLEM</a:t>
            </a:r>
            <a:endParaRPr b="1" sz="2400"/>
          </a:p>
        </p:txBody>
      </p:sp>
      <p:sp>
        <p:nvSpPr>
          <p:cNvPr id="534" name="Google Shape;534;p91"/>
          <p:cNvSpPr txBox="1"/>
          <p:nvPr/>
        </p:nvSpPr>
        <p:spPr>
          <a:xfrm>
            <a:off x="0" y="653700"/>
            <a:ext cx="3975600" cy="394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300"/>
              <a:buFont typeface="Arial"/>
              <a:buNone/>
            </a:pPr>
            <a:r>
              <a:rPr b="1" lang="en">
                <a:latin typeface="Roboto"/>
                <a:ea typeface="Roboto"/>
                <a:cs typeface="Roboto"/>
                <a:sym typeface="Roboto"/>
              </a:rPr>
              <a:t>→   </a:t>
            </a:r>
            <a:r>
              <a:rPr lang="en">
                <a:latin typeface="Roboto"/>
                <a:ea typeface="Roboto"/>
                <a:cs typeface="Roboto"/>
                <a:sym typeface="Roboto"/>
              </a:rPr>
              <a:t>A sequence of tasks (following precedence relation) is used to represent the order of tasks to be performed. Similarly, a sequence of process alternatives representing  numbers between 1-3 for each station representing,</a:t>
            </a:r>
            <a:endParaRPr>
              <a:latin typeface="Roboto"/>
              <a:ea typeface="Roboto"/>
              <a:cs typeface="Roboto"/>
              <a:sym typeface="Roboto"/>
            </a:endParaRPr>
          </a:p>
          <a:p>
            <a:pPr indent="-317500" lvl="0" marL="457200" rtl="0" algn="l">
              <a:lnSpc>
                <a:spcPct val="115000"/>
              </a:lnSpc>
              <a:spcBef>
                <a:spcPts val="1600"/>
              </a:spcBef>
              <a:spcAft>
                <a:spcPts val="0"/>
              </a:spcAft>
              <a:buClr>
                <a:srgbClr val="000000"/>
              </a:buClr>
              <a:buSzPts val="1400"/>
              <a:buFont typeface="Roboto"/>
              <a:buChar char="●"/>
            </a:pPr>
            <a:r>
              <a:rPr b="1" lang="en">
                <a:solidFill>
                  <a:srgbClr val="0000FF"/>
                </a:solidFill>
                <a:latin typeface="Roboto"/>
                <a:ea typeface="Roboto"/>
                <a:cs typeface="Roboto"/>
                <a:sym typeface="Roboto"/>
              </a:rPr>
              <a:t>1 </a:t>
            </a:r>
            <a:r>
              <a:rPr b="1" lang="en">
                <a:latin typeface="Roboto"/>
                <a:ea typeface="Roboto"/>
                <a:cs typeface="Roboto"/>
                <a:sym typeface="Roboto"/>
              </a:rPr>
              <a:t>- Only robot is allocated</a:t>
            </a:r>
            <a:endParaRPr b="1">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b="1" lang="en">
                <a:solidFill>
                  <a:srgbClr val="0000FF"/>
                </a:solidFill>
                <a:latin typeface="Roboto"/>
                <a:ea typeface="Roboto"/>
                <a:cs typeface="Roboto"/>
                <a:sym typeface="Roboto"/>
              </a:rPr>
              <a:t>2</a:t>
            </a:r>
            <a:r>
              <a:rPr b="1" lang="en">
                <a:latin typeface="Roboto"/>
                <a:ea typeface="Roboto"/>
                <a:cs typeface="Roboto"/>
                <a:sym typeface="Roboto"/>
              </a:rPr>
              <a:t> - COBOT (robot + human) is allocated</a:t>
            </a:r>
            <a:endParaRPr b="1">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b="1" lang="en">
                <a:solidFill>
                  <a:srgbClr val="0000FF"/>
                </a:solidFill>
                <a:latin typeface="Roboto"/>
                <a:ea typeface="Roboto"/>
                <a:cs typeface="Roboto"/>
                <a:sym typeface="Roboto"/>
              </a:rPr>
              <a:t>3 </a:t>
            </a:r>
            <a:r>
              <a:rPr b="1" lang="en">
                <a:latin typeface="Roboto"/>
                <a:ea typeface="Roboto"/>
                <a:cs typeface="Roboto"/>
                <a:sym typeface="Roboto"/>
              </a:rPr>
              <a:t>- Only human is allocated</a:t>
            </a:r>
            <a:endParaRPr b="1">
              <a:latin typeface="Roboto"/>
              <a:ea typeface="Roboto"/>
              <a:cs typeface="Roboto"/>
              <a:sym typeface="Roboto"/>
            </a:endParaRPr>
          </a:p>
          <a:p>
            <a:pPr indent="0" lvl="0" marL="0" rtl="0" algn="l">
              <a:lnSpc>
                <a:spcPct val="115000"/>
              </a:lnSpc>
              <a:spcBef>
                <a:spcPts val="1600"/>
              </a:spcBef>
              <a:spcAft>
                <a:spcPts val="0"/>
              </a:spcAft>
              <a:buNone/>
            </a:pPr>
            <a:r>
              <a:rPr lang="en">
                <a:latin typeface="Roboto"/>
                <a:ea typeface="Roboto"/>
                <a:cs typeface="Roboto"/>
                <a:sym typeface="Roboto"/>
              </a:rPr>
              <a:t>For example, a </a:t>
            </a:r>
            <a:r>
              <a:rPr b="1" lang="en">
                <a:latin typeface="Roboto"/>
                <a:ea typeface="Roboto"/>
                <a:cs typeface="Roboto"/>
                <a:sym typeface="Roboto"/>
              </a:rPr>
              <a:t>9</a:t>
            </a:r>
            <a:r>
              <a:rPr b="1" lang="en">
                <a:latin typeface="Roboto"/>
                <a:ea typeface="Roboto"/>
                <a:cs typeface="Roboto"/>
                <a:sym typeface="Roboto"/>
              </a:rPr>
              <a:t> tasks, 4 stations</a:t>
            </a:r>
            <a:r>
              <a:rPr lang="en">
                <a:latin typeface="Roboto"/>
                <a:ea typeface="Roboto"/>
                <a:cs typeface="Roboto"/>
                <a:sym typeface="Roboto"/>
              </a:rPr>
              <a:t> encoding sequences looks like,</a:t>
            </a:r>
            <a:endParaRPr>
              <a:latin typeface="Roboto"/>
              <a:ea typeface="Roboto"/>
              <a:cs typeface="Roboto"/>
              <a:sym typeface="Roboto"/>
            </a:endParaRPr>
          </a:p>
          <a:p>
            <a:pPr indent="0" lvl="0" marL="0" rtl="0" algn="l">
              <a:lnSpc>
                <a:spcPct val="115000"/>
              </a:lnSpc>
              <a:spcBef>
                <a:spcPts val="1600"/>
              </a:spcBef>
              <a:spcAft>
                <a:spcPts val="0"/>
              </a:spcAft>
              <a:buClr>
                <a:srgbClr val="000000"/>
              </a:buClr>
              <a:buSzPts val="1300"/>
              <a:buFont typeface="Arial"/>
              <a:buNone/>
            </a:pPr>
            <a:r>
              <a:rPr lang="en">
                <a:highlight>
                  <a:srgbClr val="D8D8D8"/>
                </a:highlight>
                <a:latin typeface="Roboto"/>
                <a:ea typeface="Roboto"/>
                <a:cs typeface="Roboto"/>
                <a:sym typeface="Roboto"/>
              </a:rPr>
              <a:t>TASK PERMUTATION - 1 3 4 6 2 5 8 7 9</a:t>
            </a:r>
            <a:endParaRPr>
              <a:highlight>
                <a:srgbClr val="D8D8D8"/>
              </a:highlight>
              <a:latin typeface="Roboto"/>
              <a:ea typeface="Roboto"/>
              <a:cs typeface="Roboto"/>
              <a:sym typeface="Roboto"/>
            </a:endParaRPr>
          </a:p>
          <a:p>
            <a:pPr indent="0" lvl="0" marL="0" rtl="0" algn="l">
              <a:lnSpc>
                <a:spcPct val="115000"/>
              </a:lnSpc>
              <a:spcBef>
                <a:spcPts val="1600"/>
              </a:spcBef>
              <a:spcAft>
                <a:spcPts val="1600"/>
              </a:spcAft>
              <a:buClr>
                <a:srgbClr val="000000"/>
              </a:buClr>
              <a:buSzPts val="1300"/>
              <a:buFont typeface="Arial"/>
              <a:buNone/>
            </a:pPr>
            <a:r>
              <a:rPr lang="en">
                <a:highlight>
                  <a:srgbClr val="D8D8D8"/>
                </a:highlight>
                <a:latin typeface="Roboto"/>
                <a:ea typeface="Roboto"/>
                <a:cs typeface="Roboto"/>
                <a:sym typeface="Roboto"/>
              </a:rPr>
              <a:t>PROCESS ALTERNATIVES - 3 1 2 3</a:t>
            </a:r>
            <a:endParaRPr i="0" sz="1200" u="none" cap="none" strike="noStrike">
              <a:latin typeface="Roboto"/>
              <a:ea typeface="Roboto"/>
              <a:cs typeface="Roboto"/>
              <a:sym typeface="Roboto"/>
            </a:endParaRPr>
          </a:p>
        </p:txBody>
      </p:sp>
      <p:cxnSp>
        <p:nvCxnSpPr>
          <p:cNvPr id="535" name="Google Shape;535;p91"/>
          <p:cNvCxnSpPr/>
          <p:nvPr/>
        </p:nvCxnSpPr>
        <p:spPr>
          <a:xfrm>
            <a:off x="4028000" y="683650"/>
            <a:ext cx="0" cy="4489800"/>
          </a:xfrm>
          <a:prstGeom prst="straightConnector1">
            <a:avLst/>
          </a:prstGeom>
          <a:noFill/>
          <a:ln cap="flat" cmpd="sng" w="9525">
            <a:solidFill>
              <a:schemeClr val="dk2"/>
            </a:solidFill>
            <a:prstDash val="solid"/>
            <a:round/>
            <a:headEnd len="med" w="med" type="none"/>
            <a:tailEnd len="med" w="med" type="none"/>
          </a:ln>
        </p:spPr>
      </p:cxnSp>
      <p:sp>
        <p:nvSpPr>
          <p:cNvPr id="536" name="Google Shape;536;p91"/>
          <p:cNvSpPr/>
          <p:nvPr/>
        </p:nvSpPr>
        <p:spPr>
          <a:xfrm>
            <a:off x="3309050" y="3968475"/>
            <a:ext cx="464400" cy="434100"/>
          </a:xfrm>
          <a:prstGeom prst="rightArrow">
            <a:avLst>
              <a:gd fmla="val 50000" name="adj1"/>
              <a:gd fmla="val 50000" name="adj2"/>
            </a:avLst>
          </a:prstGeom>
          <a:solidFill>
            <a:srgbClr val="00FF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7" name="Google Shape;537;p91"/>
          <p:cNvPicPr preferRelativeResize="0"/>
          <p:nvPr/>
        </p:nvPicPr>
        <p:blipFill>
          <a:blip r:embed="rId3">
            <a:alphaModFix/>
          </a:blip>
          <a:stretch>
            <a:fillRect/>
          </a:stretch>
        </p:blipFill>
        <p:spPr>
          <a:xfrm>
            <a:off x="4028000" y="1387850"/>
            <a:ext cx="5116000" cy="285750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DECODING</a:t>
            </a:r>
            <a:r>
              <a:rPr b="1" lang="en" sz="2400"/>
              <a:t> TO OUR PROBLEM</a:t>
            </a:r>
            <a:endParaRPr b="1" sz="2400"/>
          </a:p>
        </p:txBody>
      </p:sp>
      <p:pic>
        <p:nvPicPr>
          <p:cNvPr id="543" name="Google Shape;543;p92"/>
          <p:cNvPicPr preferRelativeResize="0"/>
          <p:nvPr/>
        </p:nvPicPr>
        <p:blipFill>
          <a:blip r:embed="rId3">
            <a:alphaModFix/>
          </a:blip>
          <a:stretch>
            <a:fillRect/>
          </a:stretch>
        </p:blipFill>
        <p:spPr>
          <a:xfrm>
            <a:off x="2785125" y="861600"/>
            <a:ext cx="6139725" cy="3930025"/>
          </a:xfrm>
          <a:prstGeom prst="rect">
            <a:avLst/>
          </a:prstGeom>
          <a:noFill/>
          <a:ln cap="flat" cmpd="sng" w="12700">
            <a:solidFill>
              <a:srgbClr val="333333"/>
            </a:solidFill>
            <a:prstDash val="solid"/>
            <a:miter lim="8000"/>
            <a:headEnd len="sm" w="sm" type="none"/>
            <a:tailEnd len="sm" w="sm" type="none"/>
          </a:ln>
        </p:spPr>
      </p:pic>
      <p:sp>
        <p:nvSpPr>
          <p:cNvPr id="544" name="Google Shape;544;p92"/>
          <p:cNvSpPr txBox="1"/>
          <p:nvPr/>
        </p:nvSpPr>
        <p:spPr>
          <a:xfrm>
            <a:off x="539125" y="1137975"/>
            <a:ext cx="1662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Cycle time evaluation for a workstation if a robot is allocated</a:t>
            </a:r>
            <a:endParaRPr>
              <a:latin typeface="Roboto"/>
              <a:ea typeface="Roboto"/>
              <a:cs typeface="Roboto"/>
              <a:sym typeface="Roboto"/>
            </a:endParaRPr>
          </a:p>
        </p:txBody>
      </p:sp>
      <p:sp>
        <p:nvSpPr>
          <p:cNvPr id="545" name="Google Shape;545;p92"/>
          <p:cNvSpPr/>
          <p:nvPr/>
        </p:nvSpPr>
        <p:spPr>
          <a:xfrm>
            <a:off x="643875" y="2373350"/>
            <a:ext cx="1587300" cy="988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DECODING TO OUR PROBLEM</a:t>
            </a:r>
            <a:endParaRPr b="1" sz="2400"/>
          </a:p>
        </p:txBody>
      </p:sp>
      <p:pic>
        <p:nvPicPr>
          <p:cNvPr id="551" name="Google Shape;551;p93"/>
          <p:cNvPicPr preferRelativeResize="0"/>
          <p:nvPr/>
        </p:nvPicPr>
        <p:blipFill rotWithShape="1">
          <a:blip r:embed="rId3">
            <a:alphaModFix/>
          </a:blip>
          <a:srcRect b="0" l="0" r="24471" t="0"/>
          <a:stretch/>
        </p:blipFill>
        <p:spPr>
          <a:xfrm>
            <a:off x="2837525" y="816375"/>
            <a:ext cx="6087324" cy="4012675"/>
          </a:xfrm>
          <a:prstGeom prst="rect">
            <a:avLst/>
          </a:prstGeom>
          <a:noFill/>
          <a:ln cap="flat" cmpd="sng" w="12700">
            <a:solidFill>
              <a:srgbClr val="333333"/>
            </a:solidFill>
            <a:prstDash val="solid"/>
            <a:miter lim="8000"/>
            <a:headEnd len="sm" w="sm" type="none"/>
            <a:tailEnd len="sm" w="sm" type="none"/>
          </a:ln>
        </p:spPr>
      </p:pic>
      <p:sp>
        <p:nvSpPr>
          <p:cNvPr id="552" name="Google Shape;552;p93"/>
          <p:cNvSpPr txBox="1"/>
          <p:nvPr/>
        </p:nvSpPr>
        <p:spPr>
          <a:xfrm>
            <a:off x="539125" y="1137975"/>
            <a:ext cx="1662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Cycle time evaluation for a workstation if a cobot is allocated</a:t>
            </a:r>
            <a:endParaRPr>
              <a:latin typeface="Roboto"/>
              <a:ea typeface="Roboto"/>
              <a:cs typeface="Roboto"/>
              <a:sym typeface="Roboto"/>
            </a:endParaRPr>
          </a:p>
        </p:txBody>
      </p:sp>
      <p:sp>
        <p:nvSpPr>
          <p:cNvPr id="553" name="Google Shape;553;p93"/>
          <p:cNvSpPr/>
          <p:nvPr/>
        </p:nvSpPr>
        <p:spPr>
          <a:xfrm>
            <a:off x="643875" y="2373350"/>
            <a:ext cx="1587300" cy="988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9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DECODING TO OUR PROBLEM</a:t>
            </a:r>
            <a:endParaRPr b="1" sz="2400"/>
          </a:p>
        </p:txBody>
      </p:sp>
      <p:pic>
        <p:nvPicPr>
          <p:cNvPr id="559" name="Google Shape;559;p94"/>
          <p:cNvPicPr preferRelativeResize="0"/>
          <p:nvPr/>
        </p:nvPicPr>
        <p:blipFill>
          <a:blip r:embed="rId3">
            <a:alphaModFix/>
          </a:blip>
          <a:stretch>
            <a:fillRect/>
          </a:stretch>
        </p:blipFill>
        <p:spPr>
          <a:xfrm>
            <a:off x="2938312" y="831350"/>
            <a:ext cx="5986538" cy="4035125"/>
          </a:xfrm>
          <a:prstGeom prst="rect">
            <a:avLst/>
          </a:prstGeom>
          <a:noFill/>
          <a:ln cap="flat" cmpd="sng" w="12700">
            <a:solidFill>
              <a:srgbClr val="333333"/>
            </a:solidFill>
            <a:prstDash val="solid"/>
            <a:miter lim="8000"/>
            <a:headEnd len="sm" w="sm" type="none"/>
            <a:tailEnd len="sm" w="sm" type="none"/>
          </a:ln>
        </p:spPr>
      </p:pic>
      <p:sp>
        <p:nvSpPr>
          <p:cNvPr id="560" name="Google Shape;560;p94"/>
          <p:cNvSpPr txBox="1"/>
          <p:nvPr/>
        </p:nvSpPr>
        <p:spPr>
          <a:xfrm>
            <a:off x="539125" y="1137975"/>
            <a:ext cx="1662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Cycle time evaluation for a workstation if a human is allocated</a:t>
            </a:r>
            <a:endParaRPr>
              <a:latin typeface="Roboto"/>
              <a:ea typeface="Roboto"/>
              <a:cs typeface="Roboto"/>
              <a:sym typeface="Roboto"/>
            </a:endParaRPr>
          </a:p>
        </p:txBody>
      </p:sp>
      <p:sp>
        <p:nvSpPr>
          <p:cNvPr id="561" name="Google Shape;561;p94"/>
          <p:cNvSpPr/>
          <p:nvPr/>
        </p:nvSpPr>
        <p:spPr>
          <a:xfrm>
            <a:off x="643875" y="2373350"/>
            <a:ext cx="1587300" cy="988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EXAMPLE OF ENCODING &amp; </a:t>
            </a:r>
            <a:r>
              <a:rPr b="1" lang="en" sz="2400"/>
              <a:t>DECODING</a:t>
            </a:r>
            <a:endParaRPr b="1" sz="2400"/>
          </a:p>
        </p:txBody>
      </p:sp>
      <p:pic>
        <p:nvPicPr>
          <p:cNvPr id="567" name="Google Shape;567;p95"/>
          <p:cNvPicPr preferRelativeResize="0"/>
          <p:nvPr/>
        </p:nvPicPr>
        <p:blipFill>
          <a:blip r:embed="rId3">
            <a:alphaModFix/>
          </a:blip>
          <a:stretch>
            <a:fillRect/>
          </a:stretch>
        </p:blipFill>
        <p:spPr>
          <a:xfrm>
            <a:off x="389325" y="869075"/>
            <a:ext cx="8535526" cy="3965325"/>
          </a:xfrm>
          <a:prstGeom prst="rect">
            <a:avLst/>
          </a:prstGeom>
          <a:noFill/>
          <a:ln cap="flat" cmpd="sng" w="12700">
            <a:solidFill>
              <a:srgbClr val="333333"/>
            </a:solidFill>
            <a:prstDash val="solid"/>
            <a:miter lim="8000"/>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6"/>
          <p:cNvSpPr txBox="1"/>
          <p:nvPr>
            <p:ph type="ctrTitle"/>
          </p:nvPr>
        </p:nvSpPr>
        <p:spPr>
          <a:xfrm>
            <a:off x="721300" y="712072"/>
            <a:ext cx="82221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METAHEURISTIC </a:t>
            </a:r>
            <a:r>
              <a:rPr b="1" lang="en"/>
              <a:t>ALGORITHMS</a:t>
            </a:r>
            <a:endParaRPr b="1"/>
          </a:p>
        </p:txBody>
      </p:sp>
      <p:pic>
        <p:nvPicPr>
          <p:cNvPr id="573" name="Google Shape;573;p96"/>
          <p:cNvPicPr preferRelativeResize="0"/>
          <p:nvPr/>
        </p:nvPicPr>
        <p:blipFill rotWithShape="1">
          <a:blip r:embed="rId3">
            <a:alphaModFix/>
          </a:blip>
          <a:srcRect b="8750" l="0" r="0" t="0"/>
          <a:stretch/>
        </p:blipFill>
        <p:spPr>
          <a:xfrm>
            <a:off x="2523075" y="1493650"/>
            <a:ext cx="4574500" cy="3453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METAHEURISTIC ALGORITHMS</a:t>
            </a:r>
            <a:endParaRPr b="1" sz="2400"/>
          </a:p>
        </p:txBody>
      </p:sp>
      <p:sp>
        <p:nvSpPr>
          <p:cNvPr id="579" name="Google Shape;579;p97"/>
          <p:cNvSpPr txBox="1"/>
          <p:nvPr>
            <p:ph idx="4294967295" type="body"/>
          </p:nvPr>
        </p:nvSpPr>
        <p:spPr>
          <a:xfrm>
            <a:off x="4884750" y="653142"/>
            <a:ext cx="4040100" cy="2020500"/>
          </a:xfrm>
          <a:prstGeom prst="rect">
            <a:avLst/>
          </a:prstGeom>
          <a:noFill/>
          <a:ln>
            <a:noFill/>
          </a:ln>
        </p:spPr>
        <p:txBody>
          <a:bodyPr anchorCtr="0" anchor="t" bIns="45700" lIns="91425" spcFirstLastPara="1" rIns="91425" wrap="square" tIns="45700">
            <a:spAutoFit/>
          </a:bodyPr>
          <a:lstStyle/>
          <a:p>
            <a:pPr indent="-234950" lvl="0" marL="285750" rtl="0" algn="l">
              <a:spcBef>
                <a:spcPts val="0"/>
              </a:spcBef>
              <a:spcAft>
                <a:spcPts val="0"/>
              </a:spcAft>
              <a:buClr>
                <a:schemeClr val="accent2"/>
              </a:buClr>
              <a:buSzPts val="1400"/>
              <a:buFont typeface="Arial"/>
              <a:buChar char="•"/>
            </a:pPr>
            <a:r>
              <a:rPr b="1" lang="en" sz="1400">
                <a:solidFill>
                  <a:schemeClr val="accent2"/>
                </a:solidFill>
              </a:rPr>
              <a:t>Very Flexible</a:t>
            </a:r>
            <a:endParaRPr b="1" sz="1400">
              <a:solidFill>
                <a:schemeClr val="accent2"/>
              </a:solidFill>
            </a:endParaRPr>
          </a:p>
          <a:p>
            <a:pPr indent="-234950" lvl="0" marL="285750" rtl="0" algn="l">
              <a:spcBef>
                <a:spcPts val="440"/>
              </a:spcBef>
              <a:spcAft>
                <a:spcPts val="0"/>
              </a:spcAft>
              <a:buClr>
                <a:schemeClr val="accent2"/>
              </a:buClr>
              <a:buSzPts val="1400"/>
              <a:buFont typeface="Arial"/>
              <a:buChar char="•"/>
            </a:pPr>
            <a:r>
              <a:rPr b="1" lang="en" sz="1400">
                <a:solidFill>
                  <a:schemeClr val="accent2"/>
                </a:solidFill>
              </a:rPr>
              <a:t>Broad applicability</a:t>
            </a:r>
            <a:endParaRPr b="1" sz="1400">
              <a:solidFill>
                <a:schemeClr val="accent2"/>
              </a:solidFill>
            </a:endParaRPr>
          </a:p>
          <a:p>
            <a:pPr indent="-234950" lvl="0" marL="285750" rtl="0" algn="l">
              <a:spcBef>
                <a:spcPts val="440"/>
              </a:spcBef>
              <a:spcAft>
                <a:spcPts val="0"/>
              </a:spcAft>
              <a:buClr>
                <a:schemeClr val="accent2"/>
              </a:buClr>
              <a:buSzPts val="1400"/>
              <a:buFont typeface="Arial"/>
              <a:buChar char="•"/>
            </a:pPr>
            <a:r>
              <a:rPr b="1" lang="en" sz="1400">
                <a:solidFill>
                  <a:schemeClr val="accent2"/>
                </a:solidFill>
              </a:rPr>
              <a:t>Robust to problem size, problem instance and random variables</a:t>
            </a:r>
            <a:endParaRPr b="1" sz="1400">
              <a:solidFill>
                <a:schemeClr val="accent2"/>
              </a:solidFill>
            </a:endParaRPr>
          </a:p>
          <a:p>
            <a:pPr indent="-234950" lvl="0" marL="285750" rtl="0" algn="l">
              <a:spcBef>
                <a:spcPts val="440"/>
              </a:spcBef>
              <a:spcAft>
                <a:spcPts val="0"/>
              </a:spcAft>
              <a:buClr>
                <a:schemeClr val="accent2"/>
              </a:buClr>
              <a:buSzPts val="1400"/>
              <a:buFont typeface="Arial"/>
              <a:buChar char="•"/>
            </a:pPr>
            <a:r>
              <a:rPr b="1" lang="en" sz="1400">
                <a:solidFill>
                  <a:schemeClr val="accent2"/>
                </a:solidFill>
              </a:rPr>
              <a:t>Shorter computation time, useful for real time decision making</a:t>
            </a:r>
            <a:endParaRPr b="1" sz="1400">
              <a:solidFill>
                <a:schemeClr val="accent2"/>
              </a:solidFill>
            </a:endParaRPr>
          </a:p>
          <a:p>
            <a:pPr indent="-234950" lvl="0" marL="285750" rtl="0" algn="l">
              <a:spcBef>
                <a:spcPts val="440"/>
              </a:spcBef>
              <a:spcAft>
                <a:spcPts val="0"/>
              </a:spcAft>
              <a:buClr>
                <a:schemeClr val="accent2"/>
              </a:buClr>
              <a:buSzPts val="1400"/>
              <a:buFont typeface="Arial"/>
              <a:buChar char="•"/>
            </a:pPr>
            <a:r>
              <a:rPr b="1" lang="en" sz="1400">
                <a:solidFill>
                  <a:schemeClr val="accent2"/>
                </a:solidFill>
              </a:rPr>
              <a:t>Ease of implementation</a:t>
            </a:r>
            <a:endParaRPr b="1" sz="1400">
              <a:solidFill>
                <a:schemeClr val="accent2"/>
              </a:solidFill>
            </a:endParaRPr>
          </a:p>
        </p:txBody>
      </p:sp>
      <p:sp>
        <p:nvSpPr>
          <p:cNvPr id="580" name="Google Shape;580;p97"/>
          <p:cNvSpPr txBox="1"/>
          <p:nvPr/>
        </p:nvSpPr>
        <p:spPr>
          <a:xfrm>
            <a:off x="248000" y="1063100"/>
            <a:ext cx="25737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0000FF"/>
                </a:solidFill>
                <a:latin typeface="Roboto"/>
                <a:ea typeface="Roboto"/>
                <a:cs typeface="Roboto"/>
                <a:sym typeface="Roboto"/>
              </a:rPr>
              <a:t>WHY METAHEURISTIC ALGORITHMS ?</a:t>
            </a:r>
            <a:endParaRPr b="1" sz="2200">
              <a:solidFill>
                <a:srgbClr val="0000FF"/>
              </a:solidFill>
              <a:latin typeface="Roboto"/>
              <a:ea typeface="Roboto"/>
              <a:cs typeface="Roboto"/>
              <a:sym typeface="Roboto"/>
            </a:endParaRPr>
          </a:p>
        </p:txBody>
      </p:sp>
      <p:sp>
        <p:nvSpPr>
          <p:cNvPr id="581" name="Google Shape;581;p97"/>
          <p:cNvSpPr/>
          <p:nvPr/>
        </p:nvSpPr>
        <p:spPr>
          <a:xfrm>
            <a:off x="3125250" y="1297425"/>
            <a:ext cx="1587300" cy="988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7"/>
          <p:cNvSpPr txBox="1"/>
          <p:nvPr/>
        </p:nvSpPr>
        <p:spPr>
          <a:xfrm>
            <a:off x="392900" y="3386875"/>
            <a:ext cx="25737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0000FF"/>
                </a:solidFill>
                <a:latin typeface="Roboto"/>
                <a:ea typeface="Roboto"/>
                <a:cs typeface="Roboto"/>
                <a:sym typeface="Roboto"/>
              </a:rPr>
              <a:t>HOW</a:t>
            </a:r>
            <a:r>
              <a:rPr b="1" lang="en" sz="2200">
                <a:solidFill>
                  <a:srgbClr val="0000FF"/>
                </a:solidFill>
                <a:latin typeface="Roboto"/>
                <a:ea typeface="Roboto"/>
                <a:cs typeface="Roboto"/>
                <a:sym typeface="Roboto"/>
              </a:rPr>
              <a:t> METAHEURISTIC ALGORITHMS WORK ?</a:t>
            </a:r>
            <a:endParaRPr b="1" sz="2200">
              <a:solidFill>
                <a:srgbClr val="0000FF"/>
              </a:solidFill>
              <a:latin typeface="Roboto"/>
              <a:ea typeface="Roboto"/>
              <a:cs typeface="Roboto"/>
              <a:sym typeface="Roboto"/>
            </a:endParaRPr>
          </a:p>
        </p:txBody>
      </p:sp>
      <p:sp>
        <p:nvSpPr>
          <p:cNvPr id="583" name="Google Shape;583;p97"/>
          <p:cNvSpPr/>
          <p:nvPr/>
        </p:nvSpPr>
        <p:spPr>
          <a:xfrm>
            <a:off x="3297450" y="3662425"/>
            <a:ext cx="1587300" cy="988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7"/>
          <p:cNvSpPr txBox="1"/>
          <p:nvPr>
            <p:ph idx="4294967295" type="body"/>
          </p:nvPr>
        </p:nvSpPr>
        <p:spPr>
          <a:xfrm>
            <a:off x="4932325" y="2924867"/>
            <a:ext cx="4040100" cy="2042400"/>
          </a:xfrm>
          <a:prstGeom prst="rect">
            <a:avLst/>
          </a:prstGeom>
          <a:noFill/>
          <a:ln>
            <a:noFill/>
          </a:ln>
        </p:spPr>
        <p:txBody>
          <a:bodyPr anchorCtr="0" anchor="t" bIns="45700" lIns="91425" spcFirstLastPara="1" rIns="91425" wrap="square" tIns="45700">
            <a:spAutoFit/>
          </a:bodyPr>
          <a:lstStyle/>
          <a:p>
            <a:pPr indent="-317500" lvl="0" marL="457200" rtl="0" algn="l">
              <a:spcBef>
                <a:spcPts val="800"/>
              </a:spcBef>
              <a:spcAft>
                <a:spcPts val="0"/>
              </a:spcAft>
              <a:buClr>
                <a:srgbClr val="9900FF"/>
              </a:buClr>
              <a:buSzPts val="1400"/>
              <a:buFont typeface="Arial"/>
              <a:buChar char="❖"/>
            </a:pPr>
            <a:r>
              <a:rPr lang="en" sz="1400">
                <a:solidFill>
                  <a:srgbClr val="9900FF"/>
                </a:solidFill>
              </a:rPr>
              <a:t>Metaheuristics are strategies that guide the search process. The goal is to efficiently explore the search space in order to find near–optimal solutions.</a:t>
            </a:r>
            <a:endParaRPr sz="1400">
              <a:solidFill>
                <a:srgbClr val="9900FF"/>
              </a:solidFill>
            </a:endParaRPr>
          </a:p>
          <a:p>
            <a:pPr indent="-317500" lvl="0" marL="457200" rtl="0" algn="l">
              <a:spcBef>
                <a:spcPts val="0"/>
              </a:spcBef>
              <a:spcAft>
                <a:spcPts val="0"/>
              </a:spcAft>
              <a:buClr>
                <a:srgbClr val="9900FF"/>
              </a:buClr>
              <a:buSzPts val="1400"/>
              <a:buFont typeface="Arial"/>
              <a:buChar char="❖"/>
            </a:pPr>
            <a:r>
              <a:rPr lang="en" sz="1400">
                <a:solidFill>
                  <a:srgbClr val="9900FF"/>
                </a:solidFill>
              </a:rPr>
              <a:t>Techniques which constitute metaheuristic algorithms range from </a:t>
            </a:r>
            <a:r>
              <a:rPr lang="en" sz="1400">
                <a:solidFill>
                  <a:srgbClr val="9900FF"/>
                </a:solidFill>
                <a:uFill>
                  <a:noFill/>
                </a:uFill>
                <a:hlinkClick r:id="rId3">
                  <a:extLst>
                    <a:ext uri="{A12FA001-AC4F-418D-AE19-62706E023703}">
                      <ahyp:hlinkClr val="tx"/>
                    </a:ext>
                  </a:extLst>
                </a:hlinkClick>
              </a:rPr>
              <a:t>simple local search</a:t>
            </a:r>
            <a:r>
              <a:rPr lang="en" sz="1400">
                <a:solidFill>
                  <a:srgbClr val="9900FF"/>
                </a:solidFill>
              </a:rPr>
              <a:t> procedures to complex learning processes.</a:t>
            </a:r>
            <a:endParaRPr sz="1400">
              <a:solidFill>
                <a:srgbClr val="9900FF"/>
              </a:solidFill>
            </a:endParaRPr>
          </a:p>
          <a:p>
            <a:pPr indent="-317500" lvl="0" marL="457200" rtl="0" algn="l">
              <a:spcBef>
                <a:spcPts val="0"/>
              </a:spcBef>
              <a:spcAft>
                <a:spcPts val="0"/>
              </a:spcAft>
              <a:buClr>
                <a:srgbClr val="9900FF"/>
              </a:buClr>
              <a:buSzPts val="1400"/>
              <a:buFont typeface="Arial"/>
              <a:buChar char="❖"/>
            </a:pPr>
            <a:r>
              <a:rPr b="1" lang="en" sz="1400">
                <a:solidFill>
                  <a:srgbClr val="9900FF"/>
                </a:solidFill>
              </a:rPr>
              <a:t>Mimics real world examples</a:t>
            </a:r>
            <a:endParaRPr b="1" sz="1400">
              <a:solidFill>
                <a:srgbClr val="99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par>
                                <p:cTn fill="hold" nodeType="with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METAHEURISTIC ALGORITHMS</a:t>
            </a:r>
            <a:endParaRPr b="1" sz="2400"/>
          </a:p>
        </p:txBody>
      </p:sp>
      <p:sp>
        <p:nvSpPr>
          <p:cNvPr id="590" name="Google Shape;590;p98"/>
          <p:cNvSpPr/>
          <p:nvPr/>
        </p:nvSpPr>
        <p:spPr>
          <a:xfrm>
            <a:off x="329425" y="958325"/>
            <a:ext cx="861000" cy="396900"/>
          </a:xfrm>
          <a:prstGeom prst="flowChartAlternateProcess">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Start</a:t>
            </a:r>
            <a:endParaRPr b="1" sz="1300"/>
          </a:p>
        </p:txBody>
      </p:sp>
      <p:cxnSp>
        <p:nvCxnSpPr>
          <p:cNvPr id="591" name="Google Shape;591;p98"/>
          <p:cNvCxnSpPr>
            <a:stCxn id="590" idx="3"/>
            <a:endCxn id="592" idx="1"/>
          </p:cNvCxnSpPr>
          <p:nvPr/>
        </p:nvCxnSpPr>
        <p:spPr>
          <a:xfrm>
            <a:off x="1190425" y="1156775"/>
            <a:ext cx="609000" cy="0"/>
          </a:xfrm>
          <a:prstGeom prst="straightConnector1">
            <a:avLst/>
          </a:prstGeom>
          <a:noFill/>
          <a:ln cap="flat" cmpd="sng" w="9525">
            <a:solidFill>
              <a:schemeClr val="dk2"/>
            </a:solidFill>
            <a:prstDash val="solid"/>
            <a:round/>
            <a:headEnd len="med" w="med" type="none"/>
            <a:tailEnd len="med" w="med" type="triangle"/>
          </a:ln>
        </p:spPr>
      </p:cxnSp>
      <p:sp>
        <p:nvSpPr>
          <p:cNvPr id="592" name="Google Shape;592;p98"/>
          <p:cNvSpPr/>
          <p:nvPr/>
        </p:nvSpPr>
        <p:spPr>
          <a:xfrm>
            <a:off x="1799425" y="890975"/>
            <a:ext cx="1137900" cy="531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Define Variables</a:t>
            </a:r>
            <a:endParaRPr b="1" sz="1200"/>
          </a:p>
        </p:txBody>
      </p:sp>
      <p:sp>
        <p:nvSpPr>
          <p:cNvPr id="593" name="Google Shape;593;p98"/>
          <p:cNvSpPr/>
          <p:nvPr/>
        </p:nvSpPr>
        <p:spPr>
          <a:xfrm>
            <a:off x="3662425" y="890975"/>
            <a:ext cx="1137900" cy="531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Generate initial population</a:t>
            </a:r>
            <a:endParaRPr b="1" sz="1200"/>
          </a:p>
        </p:txBody>
      </p:sp>
      <p:sp>
        <p:nvSpPr>
          <p:cNvPr id="594" name="Google Shape;594;p98"/>
          <p:cNvSpPr/>
          <p:nvPr/>
        </p:nvSpPr>
        <p:spPr>
          <a:xfrm>
            <a:off x="5525425" y="890975"/>
            <a:ext cx="1137900" cy="531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Evaluate objective functions</a:t>
            </a:r>
            <a:endParaRPr b="1" sz="1200"/>
          </a:p>
        </p:txBody>
      </p:sp>
      <p:sp>
        <p:nvSpPr>
          <p:cNvPr id="595" name="Google Shape;595;p98"/>
          <p:cNvSpPr/>
          <p:nvPr/>
        </p:nvSpPr>
        <p:spPr>
          <a:xfrm>
            <a:off x="7504525" y="890975"/>
            <a:ext cx="1137900" cy="5316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Store best solutions</a:t>
            </a:r>
            <a:endParaRPr b="1" sz="1200"/>
          </a:p>
        </p:txBody>
      </p:sp>
      <p:sp>
        <p:nvSpPr>
          <p:cNvPr id="596" name="Google Shape;596;p98"/>
          <p:cNvSpPr/>
          <p:nvPr/>
        </p:nvSpPr>
        <p:spPr>
          <a:xfrm>
            <a:off x="7504525" y="2365850"/>
            <a:ext cx="1137900" cy="8235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Update population using equations</a:t>
            </a:r>
            <a:endParaRPr b="1" sz="1200"/>
          </a:p>
        </p:txBody>
      </p:sp>
      <p:sp>
        <p:nvSpPr>
          <p:cNvPr id="597" name="Google Shape;597;p98"/>
          <p:cNvSpPr/>
          <p:nvPr/>
        </p:nvSpPr>
        <p:spPr>
          <a:xfrm>
            <a:off x="5525425" y="2511800"/>
            <a:ext cx="1137900" cy="531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Evaluate objective functions</a:t>
            </a:r>
            <a:endParaRPr b="1" sz="1200"/>
          </a:p>
        </p:txBody>
      </p:sp>
      <p:sp>
        <p:nvSpPr>
          <p:cNvPr id="598" name="Google Shape;598;p98"/>
          <p:cNvSpPr/>
          <p:nvPr/>
        </p:nvSpPr>
        <p:spPr>
          <a:xfrm>
            <a:off x="3662425" y="2511800"/>
            <a:ext cx="1137900" cy="5316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Update</a:t>
            </a:r>
            <a:r>
              <a:rPr b="1" lang="en" sz="1200"/>
              <a:t> best solutions</a:t>
            </a:r>
            <a:endParaRPr b="1" sz="1200"/>
          </a:p>
        </p:txBody>
      </p:sp>
      <p:sp>
        <p:nvSpPr>
          <p:cNvPr id="599" name="Google Shape;599;p98"/>
          <p:cNvSpPr/>
          <p:nvPr/>
        </p:nvSpPr>
        <p:spPr>
          <a:xfrm>
            <a:off x="3175675" y="3810850"/>
            <a:ext cx="2111400" cy="958200"/>
          </a:xfrm>
          <a:prstGeom prst="diamond">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Termination criteria met?</a:t>
            </a:r>
            <a:endParaRPr b="1" sz="1200"/>
          </a:p>
        </p:txBody>
      </p:sp>
      <p:sp>
        <p:nvSpPr>
          <p:cNvPr id="600" name="Google Shape;600;p98"/>
          <p:cNvSpPr/>
          <p:nvPr/>
        </p:nvSpPr>
        <p:spPr>
          <a:xfrm>
            <a:off x="419275" y="4091500"/>
            <a:ext cx="861000" cy="396900"/>
          </a:xfrm>
          <a:prstGeom prst="flowChartAlternateProcess">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End</a:t>
            </a:r>
            <a:endParaRPr b="1" sz="1300"/>
          </a:p>
        </p:txBody>
      </p:sp>
      <p:cxnSp>
        <p:nvCxnSpPr>
          <p:cNvPr id="601" name="Google Shape;601;p98"/>
          <p:cNvCxnSpPr>
            <a:stCxn id="592" idx="3"/>
            <a:endCxn id="593" idx="1"/>
          </p:cNvCxnSpPr>
          <p:nvPr/>
        </p:nvCxnSpPr>
        <p:spPr>
          <a:xfrm>
            <a:off x="2937325" y="1156775"/>
            <a:ext cx="725100" cy="0"/>
          </a:xfrm>
          <a:prstGeom prst="straightConnector1">
            <a:avLst/>
          </a:prstGeom>
          <a:noFill/>
          <a:ln cap="flat" cmpd="sng" w="9525">
            <a:solidFill>
              <a:schemeClr val="dk2"/>
            </a:solidFill>
            <a:prstDash val="solid"/>
            <a:round/>
            <a:headEnd len="med" w="med" type="none"/>
            <a:tailEnd len="med" w="med" type="triangle"/>
          </a:ln>
        </p:spPr>
      </p:cxnSp>
      <p:cxnSp>
        <p:nvCxnSpPr>
          <p:cNvPr id="602" name="Google Shape;602;p98"/>
          <p:cNvCxnSpPr>
            <a:stCxn id="593" idx="3"/>
            <a:endCxn id="594" idx="1"/>
          </p:cNvCxnSpPr>
          <p:nvPr/>
        </p:nvCxnSpPr>
        <p:spPr>
          <a:xfrm>
            <a:off x="4800325" y="1156775"/>
            <a:ext cx="725100" cy="0"/>
          </a:xfrm>
          <a:prstGeom prst="straightConnector1">
            <a:avLst/>
          </a:prstGeom>
          <a:noFill/>
          <a:ln cap="flat" cmpd="sng" w="9525">
            <a:solidFill>
              <a:schemeClr val="dk2"/>
            </a:solidFill>
            <a:prstDash val="solid"/>
            <a:round/>
            <a:headEnd len="med" w="med" type="none"/>
            <a:tailEnd len="med" w="med" type="triangle"/>
          </a:ln>
        </p:spPr>
      </p:cxnSp>
      <p:cxnSp>
        <p:nvCxnSpPr>
          <p:cNvPr id="603" name="Google Shape;603;p98"/>
          <p:cNvCxnSpPr>
            <a:stCxn id="594" idx="3"/>
            <a:endCxn id="595" idx="1"/>
          </p:cNvCxnSpPr>
          <p:nvPr/>
        </p:nvCxnSpPr>
        <p:spPr>
          <a:xfrm>
            <a:off x="6663325" y="1156775"/>
            <a:ext cx="841200" cy="0"/>
          </a:xfrm>
          <a:prstGeom prst="straightConnector1">
            <a:avLst/>
          </a:prstGeom>
          <a:noFill/>
          <a:ln cap="flat" cmpd="sng" w="9525">
            <a:solidFill>
              <a:schemeClr val="dk2"/>
            </a:solidFill>
            <a:prstDash val="solid"/>
            <a:round/>
            <a:headEnd len="med" w="med" type="none"/>
            <a:tailEnd len="med" w="med" type="triangle"/>
          </a:ln>
        </p:spPr>
      </p:cxnSp>
      <p:cxnSp>
        <p:nvCxnSpPr>
          <p:cNvPr id="604" name="Google Shape;604;p98"/>
          <p:cNvCxnSpPr>
            <a:stCxn id="595" idx="2"/>
            <a:endCxn id="596" idx="0"/>
          </p:cNvCxnSpPr>
          <p:nvPr/>
        </p:nvCxnSpPr>
        <p:spPr>
          <a:xfrm>
            <a:off x="8073475" y="1422575"/>
            <a:ext cx="0" cy="943200"/>
          </a:xfrm>
          <a:prstGeom prst="straightConnector1">
            <a:avLst/>
          </a:prstGeom>
          <a:noFill/>
          <a:ln cap="flat" cmpd="sng" w="9525">
            <a:solidFill>
              <a:schemeClr val="dk2"/>
            </a:solidFill>
            <a:prstDash val="solid"/>
            <a:round/>
            <a:headEnd len="med" w="med" type="none"/>
            <a:tailEnd len="med" w="med" type="triangle"/>
          </a:ln>
        </p:spPr>
      </p:cxnSp>
      <p:cxnSp>
        <p:nvCxnSpPr>
          <p:cNvPr id="605" name="Google Shape;605;p98"/>
          <p:cNvCxnSpPr>
            <a:endCxn id="600" idx="3"/>
          </p:cNvCxnSpPr>
          <p:nvPr/>
        </p:nvCxnSpPr>
        <p:spPr>
          <a:xfrm rot="10800000">
            <a:off x="1280275" y="4289950"/>
            <a:ext cx="1895400" cy="0"/>
          </a:xfrm>
          <a:prstGeom prst="straightConnector1">
            <a:avLst/>
          </a:prstGeom>
          <a:noFill/>
          <a:ln cap="flat" cmpd="sng" w="9525">
            <a:solidFill>
              <a:schemeClr val="dk2"/>
            </a:solidFill>
            <a:prstDash val="solid"/>
            <a:round/>
            <a:headEnd len="med" w="med" type="none"/>
            <a:tailEnd len="med" w="med" type="triangle"/>
          </a:ln>
        </p:spPr>
      </p:cxnSp>
      <p:cxnSp>
        <p:nvCxnSpPr>
          <p:cNvPr id="606" name="Google Shape;606;p98"/>
          <p:cNvCxnSpPr>
            <a:stCxn id="598" idx="2"/>
            <a:endCxn id="599" idx="0"/>
          </p:cNvCxnSpPr>
          <p:nvPr/>
        </p:nvCxnSpPr>
        <p:spPr>
          <a:xfrm>
            <a:off x="4231375" y="3043400"/>
            <a:ext cx="0" cy="767400"/>
          </a:xfrm>
          <a:prstGeom prst="straightConnector1">
            <a:avLst/>
          </a:prstGeom>
          <a:noFill/>
          <a:ln cap="flat" cmpd="sng" w="9525">
            <a:solidFill>
              <a:schemeClr val="dk2"/>
            </a:solidFill>
            <a:prstDash val="solid"/>
            <a:round/>
            <a:headEnd len="med" w="med" type="none"/>
            <a:tailEnd len="med" w="med" type="triangle"/>
          </a:ln>
        </p:spPr>
      </p:cxnSp>
      <p:cxnSp>
        <p:nvCxnSpPr>
          <p:cNvPr id="607" name="Google Shape;607;p98"/>
          <p:cNvCxnSpPr>
            <a:stCxn id="596" idx="1"/>
            <a:endCxn id="597" idx="3"/>
          </p:cNvCxnSpPr>
          <p:nvPr/>
        </p:nvCxnSpPr>
        <p:spPr>
          <a:xfrm rot="10800000">
            <a:off x="6663325" y="2777600"/>
            <a:ext cx="841200" cy="0"/>
          </a:xfrm>
          <a:prstGeom prst="straightConnector1">
            <a:avLst/>
          </a:prstGeom>
          <a:noFill/>
          <a:ln cap="flat" cmpd="sng" w="9525">
            <a:solidFill>
              <a:schemeClr val="dk2"/>
            </a:solidFill>
            <a:prstDash val="solid"/>
            <a:round/>
            <a:headEnd len="med" w="med" type="none"/>
            <a:tailEnd len="med" w="med" type="triangle"/>
          </a:ln>
        </p:spPr>
      </p:cxnSp>
      <p:cxnSp>
        <p:nvCxnSpPr>
          <p:cNvPr id="608" name="Google Shape;608;p98"/>
          <p:cNvCxnSpPr>
            <a:stCxn id="597" idx="1"/>
            <a:endCxn id="598" idx="3"/>
          </p:cNvCxnSpPr>
          <p:nvPr/>
        </p:nvCxnSpPr>
        <p:spPr>
          <a:xfrm rot="10800000">
            <a:off x="4800325" y="2777600"/>
            <a:ext cx="725100" cy="0"/>
          </a:xfrm>
          <a:prstGeom prst="straightConnector1">
            <a:avLst/>
          </a:prstGeom>
          <a:noFill/>
          <a:ln cap="flat" cmpd="sng" w="9525">
            <a:solidFill>
              <a:schemeClr val="dk2"/>
            </a:solidFill>
            <a:prstDash val="solid"/>
            <a:round/>
            <a:headEnd len="med" w="med" type="none"/>
            <a:tailEnd len="med" w="med" type="triangle"/>
          </a:ln>
        </p:spPr>
      </p:cxnSp>
      <p:cxnSp>
        <p:nvCxnSpPr>
          <p:cNvPr id="609" name="Google Shape;609;p98"/>
          <p:cNvCxnSpPr>
            <a:stCxn id="599" idx="3"/>
            <a:endCxn id="596" idx="2"/>
          </p:cNvCxnSpPr>
          <p:nvPr/>
        </p:nvCxnSpPr>
        <p:spPr>
          <a:xfrm flipH="1" rot="10800000">
            <a:off x="5287075" y="3189250"/>
            <a:ext cx="2786400" cy="1100700"/>
          </a:xfrm>
          <a:prstGeom prst="bentConnector2">
            <a:avLst/>
          </a:prstGeom>
          <a:noFill/>
          <a:ln cap="flat" cmpd="sng" w="9525">
            <a:solidFill>
              <a:schemeClr val="dk2"/>
            </a:solidFill>
            <a:prstDash val="solid"/>
            <a:round/>
            <a:headEnd len="med" w="med" type="none"/>
            <a:tailEnd len="med" w="med" type="none"/>
          </a:ln>
        </p:spPr>
      </p:cxnSp>
      <p:cxnSp>
        <p:nvCxnSpPr>
          <p:cNvPr id="610" name="Google Shape;610;p98"/>
          <p:cNvCxnSpPr>
            <a:endCxn id="596" idx="2"/>
          </p:cNvCxnSpPr>
          <p:nvPr/>
        </p:nvCxnSpPr>
        <p:spPr>
          <a:xfrm rot="10800000">
            <a:off x="8073475" y="3189350"/>
            <a:ext cx="4800" cy="1100700"/>
          </a:xfrm>
          <a:prstGeom prst="straightConnector1">
            <a:avLst/>
          </a:prstGeom>
          <a:noFill/>
          <a:ln cap="flat" cmpd="sng" w="9525">
            <a:solidFill>
              <a:schemeClr val="dk2"/>
            </a:solidFill>
            <a:prstDash val="solid"/>
            <a:round/>
            <a:headEnd len="med" w="med" type="none"/>
            <a:tailEnd len="med" w="med" type="triangle"/>
          </a:ln>
        </p:spPr>
      </p:cxnSp>
      <p:sp>
        <p:nvSpPr>
          <p:cNvPr id="611" name="Google Shape;611;p98"/>
          <p:cNvSpPr txBox="1"/>
          <p:nvPr/>
        </p:nvSpPr>
        <p:spPr>
          <a:xfrm>
            <a:off x="5575" y="1956150"/>
            <a:ext cx="2978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Task sequence</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Process alternative sequence</a:t>
            </a:r>
            <a:endParaRPr>
              <a:latin typeface="Roboto"/>
              <a:ea typeface="Roboto"/>
              <a:cs typeface="Roboto"/>
              <a:sym typeface="Roboto"/>
            </a:endParaRPr>
          </a:p>
        </p:txBody>
      </p:sp>
      <p:sp>
        <p:nvSpPr>
          <p:cNvPr id="612" name="Google Shape;612;p98"/>
          <p:cNvSpPr/>
          <p:nvPr/>
        </p:nvSpPr>
        <p:spPr>
          <a:xfrm rot="-2553471">
            <a:off x="1003306" y="1482327"/>
            <a:ext cx="891128" cy="441629"/>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98"/>
          <p:cNvSpPr txBox="1"/>
          <p:nvPr/>
        </p:nvSpPr>
        <p:spPr>
          <a:xfrm>
            <a:off x="3082650" y="1865225"/>
            <a:ext cx="23223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Cycle time</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Energy consumption</a:t>
            </a:r>
            <a:endParaRPr>
              <a:latin typeface="Roboto"/>
              <a:ea typeface="Roboto"/>
              <a:cs typeface="Roboto"/>
              <a:sym typeface="Roboto"/>
            </a:endParaRPr>
          </a:p>
        </p:txBody>
      </p:sp>
      <p:sp>
        <p:nvSpPr>
          <p:cNvPr id="614" name="Google Shape;614;p98"/>
          <p:cNvSpPr/>
          <p:nvPr/>
        </p:nvSpPr>
        <p:spPr>
          <a:xfrm rot="-2553177">
            <a:off x="4750464" y="1477513"/>
            <a:ext cx="720421" cy="441629"/>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8"/>
          <p:cNvSpPr/>
          <p:nvPr/>
        </p:nvSpPr>
        <p:spPr>
          <a:xfrm rot="-2553177">
            <a:off x="6886889" y="1540500"/>
            <a:ext cx="720421" cy="441629"/>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98"/>
          <p:cNvSpPr txBox="1"/>
          <p:nvPr/>
        </p:nvSpPr>
        <p:spPr>
          <a:xfrm>
            <a:off x="5631400" y="1972913"/>
            <a:ext cx="15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External Archive</a:t>
            </a:r>
            <a:endParaRPr>
              <a:latin typeface="Roboto"/>
              <a:ea typeface="Roboto"/>
              <a:cs typeface="Roboto"/>
              <a:sym typeface="Roboto"/>
            </a:endParaRPr>
          </a:p>
        </p:txBody>
      </p:sp>
      <p:sp>
        <p:nvSpPr>
          <p:cNvPr id="617" name="Google Shape;617;p98"/>
          <p:cNvSpPr/>
          <p:nvPr/>
        </p:nvSpPr>
        <p:spPr>
          <a:xfrm>
            <a:off x="3511350" y="2305925"/>
            <a:ext cx="5570400" cy="11007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98"/>
          <p:cNvSpPr/>
          <p:nvPr/>
        </p:nvSpPr>
        <p:spPr>
          <a:xfrm rot="-2553177">
            <a:off x="2736389" y="2838400"/>
            <a:ext cx="720421" cy="441629"/>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98"/>
          <p:cNvSpPr txBox="1"/>
          <p:nvPr/>
        </p:nvSpPr>
        <p:spPr>
          <a:xfrm>
            <a:off x="150475" y="3189275"/>
            <a:ext cx="297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Using different algorithms &amp;</a:t>
            </a:r>
            <a:endParaRPr b="1"/>
          </a:p>
          <a:p>
            <a:pPr indent="0" lvl="0" marL="0" rtl="0" algn="l">
              <a:spcBef>
                <a:spcPts val="0"/>
              </a:spcBef>
              <a:spcAft>
                <a:spcPts val="0"/>
              </a:spcAft>
              <a:buNone/>
            </a:pPr>
            <a:r>
              <a:rPr b="1" lang="en"/>
              <a:t>Using Non dominated sorting</a:t>
            </a:r>
            <a:endParaRPr b="1"/>
          </a:p>
        </p:txBody>
      </p:sp>
      <p:sp>
        <p:nvSpPr>
          <p:cNvPr id="620" name="Google Shape;620;p98"/>
          <p:cNvSpPr txBox="1"/>
          <p:nvPr/>
        </p:nvSpPr>
        <p:spPr>
          <a:xfrm>
            <a:off x="6405725" y="4007950"/>
            <a:ext cx="60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NO</a:t>
            </a:r>
            <a:endParaRPr b="1" sz="1200">
              <a:latin typeface="Roboto"/>
              <a:ea typeface="Roboto"/>
              <a:cs typeface="Roboto"/>
              <a:sym typeface="Roboto"/>
            </a:endParaRPr>
          </a:p>
        </p:txBody>
      </p:sp>
      <p:sp>
        <p:nvSpPr>
          <p:cNvPr id="621" name="Google Shape;621;p98"/>
          <p:cNvSpPr txBox="1"/>
          <p:nvPr/>
        </p:nvSpPr>
        <p:spPr>
          <a:xfrm>
            <a:off x="2118150" y="4007950"/>
            <a:ext cx="60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YES</a:t>
            </a:r>
            <a:endParaRPr b="1" sz="12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11"/>
                                        </p:tgtEl>
                                      </p:cBhvr>
                                    </p:animEffect>
                                    <p:set>
                                      <p:cBhvr>
                                        <p:cTn dur="1" fill="hold">
                                          <p:stCondLst>
                                            <p:cond delay="1000"/>
                                          </p:stCondLst>
                                        </p:cTn>
                                        <p:tgtEl>
                                          <p:spTgt spid="61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12"/>
                                        </p:tgtEl>
                                      </p:cBhvr>
                                    </p:animEffect>
                                    <p:set>
                                      <p:cBhvr>
                                        <p:cTn dur="1" fill="hold">
                                          <p:stCondLst>
                                            <p:cond delay="1000"/>
                                          </p:stCondLst>
                                        </p:cTn>
                                        <p:tgtEl>
                                          <p:spTgt spid="61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000"/>
                                        <p:tgtEl>
                                          <p:spTgt spid="613"/>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13"/>
                                        </p:tgtEl>
                                      </p:cBhvr>
                                    </p:animEffect>
                                    <p:set>
                                      <p:cBhvr>
                                        <p:cTn dur="1" fill="hold">
                                          <p:stCondLst>
                                            <p:cond delay="1000"/>
                                          </p:stCondLst>
                                        </p:cTn>
                                        <p:tgtEl>
                                          <p:spTgt spid="61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14"/>
                                        </p:tgtEl>
                                      </p:cBhvr>
                                    </p:animEffect>
                                    <p:set>
                                      <p:cBhvr>
                                        <p:cTn dur="1" fill="hold">
                                          <p:stCondLst>
                                            <p:cond delay="1000"/>
                                          </p:stCondLst>
                                        </p:cTn>
                                        <p:tgtEl>
                                          <p:spTgt spid="61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16"/>
                                        </p:tgtEl>
                                      </p:cBhvr>
                                    </p:animEffect>
                                    <p:set>
                                      <p:cBhvr>
                                        <p:cTn dur="1" fill="hold">
                                          <p:stCondLst>
                                            <p:cond delay="1000"/>
                                          </p:stCondLst>
                                        </p:cTn>
                                        <p:tgtEl>
                                          <p:spTgt spid="61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par>
                                <p:cTn fill="hold" nodeType="withEffect" presetClass="entr" presetID="2" presetSubtype="2">
                                  <p:stCondLst>
                                    <p:cond delay="0"/>
                                  </p:stCondLst>
                                  <p:childTnLst>
                                    <p:set>
                                      <p:cBhvr>
                                        <p:cTn dur="1" fill="hold">
                                          <p:stCondLst>
                                            <p:cond delay="0"/>
                                          </p:stCondLst>
                                        </p:cTn>
                                        <p:tgtEl>
                                          <p:spTgt spid="617"/>
                                        </p:tgtEl>
                                        <p:attrNameLst>
                                          <p:attrName>style.visibility</p:attrName>
                                        </p:attrNameLst>
                                      </p:cBhvr>
                                      <p:to>
                                        <p:strVal val="visible"/>
                                      </p:to>
                                    </p:set>
                                    <p:anim calcmode="lin" valueType="num">
                                      <p:cBhvr additive="base">
                                        <p:cTn dur="1000"/>
                                        <p:tgtEl>
                                          <p:spTgt spid="61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9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600"/>
              </a:spcBef>
              <a:spcAft>
                <a:spcPts val="0"/>
              </a:spcAft>
              <a:buSzPts val="1800"/>
              <a:buNone/>
            </a:pPr>
            <a:r>
              <a:rPr b="1" lang="en" sz="2400"/>
              <a:t>MULTI OBJECTIVE OPTIMISATION</a:t>
            </a:r>
            <a:endParaRPr b="1" sz="2400"/>
          </a:p>
        </p:txBody>
      </p:sp>
      <p:pic>
        <p:nvPicPr>
          <p:cNvPr id="627" name="Google Shape;627;p99"/>
          <p:cNvPicPr preferRelativeResize="0"/>
          <p:nvPr/>
        </p:nvPicPr>
        <p:blipFill>
          <a:blip r:embed="rId3">
            <a:alphaModFix/>
          </a:blip>
          <a:stretch>
            <a:fillRect/>
          </a:stretch>
        </p:blipFill>
        <p:spPr>
          <a:xfrm>
            <a:off x="1238025" y="3131175"/>
            <a:ext cx="3465525" cy="2012329"/>
          </a:xfrm>
          <a:prstGeom prst="rect">
            <a:avLst/>
          </a:prstGeom>
          <a:noFill/>
          <a:ln>
            <a:noFill/>
          </a:ln>
        </p:spPr>
      </p:pic>
      <p:sp>
        <p:nvSpPr>
          <p:cNvPr id="628" name="Google Shape;628;p99"/>
          <p:cNvSpPr txBox="1"/>
          <p:nvPr/>
        </p:nvSpPr>
        <p:spPr>
          <a:xfrm>
            <a:off x="98250" y="697500"/>
            <a:ext cx="8938500" cy="24750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1800"/>
              </a:spcBef>
              <a:spcAft>
                <a:spcPts val="0"/>
              </a:spcAft>
              <a:buSzPts val="1200"/>
              <a:buChar char="➔"/>
            </a:pPr>
            <a:r>
              <a:rPr lang="en" sz="1200"/>
              <a:t>Multi objective optimisation refers to solving multiple objectives that are conflicting in nature. As the objectives are conflicting, rather than a single optimal solution, a set of optimal solution is presented known as the pareto optimal set.</a:t>
            </a:r>
            <a:endParaRPr sz="1200"/>
          </a:p>
          <a:p>
            <a:pPr indent="-304800" lvl="0" marL="457200" rtl="0" algn="l">
              <a:lnSpc>
                <a:spcPct val="115000"/>
              </a:lnSpc>
              <a:spcBef>
                <a:spcPts val="0"/>
              </a:spcBef>
              <a:spcAft>
                <a:spcPts val="0"/>
              </a:spcAft>
              <a:buSzPts val="1200"/>
              <a:buChar char="➔"/>
            </a:pPr>
            <a:r>
              <a:rPr lang="en" sz="1200"/>
              <a:t>In non-dominated sorting, an individual A is said to dominate another individual B, if and only if there is no objective of A worse than objective of B.</a:t>
            </a:r>
            <a:endParaRPr sz="1200"/>
          </a:p>
          <a:p>
            <a:pPr indent="-304800" lvl="0" marL="457200" rtl="0" algn="l">
              <a:lnSpc>
                <a:spcPct val="115000"/>
              </a:lnSpc>
              <a:spcBef>
                <a:spcPts val="0"/>
              </a:spcBef>
              <a:spcAft>
                <a:spcPts val="0"/>
              </a:spcAft>
              <a:buSzPts val="1200"/>
              <a:buChar char="➔"/>
            </a:pPr>
            <a:r>
              <a:rPr lang="en" sz="1200"/>
              <a:t>In simple words, let us say there are two objectives f1 &amp; f2 that is to be minimised, and two points A and B,</a:t>
            </a:r>
            <a:endParaRPr sz="1200"/>
          </a:p>
          <a:p>
            <a:pPr indent="-304800" lvl="2" marL="1371600" rtl="0" algn="l">
              <a:lnSpc>
                <a:spcPct val="150000"/>
              </a:lnSpc>
              <a:spcBef>
                <a:spcPts val="0"/>
              </a:spcBef>
              <a:spcAft>
                <a:spcPts val="0"/>
              </a:spcAft>
              <a:buSzPts val="1200"/>
              <a:buChar char="●"/>
            </a:pPr>
            <a:r>
              <a:rPr b="1" lang="en" sz="1200">
                <a:solidFill>
                  <a:srgbClr val="0000FF"/>
                </a:solidFill>
              </a:rPr>
              <a:t>A dominates B</a:t>
            </a:r>
            <a:r>
              <a:rPr lang="en" sz="1200"/>
              <a:t> </a:t>
            </a:r>
            <a:r>
              <a:rPr b="1" lang="en" sz="1200">
                <a:solidFill>
                  <a:srgbClr val="FF0000"/>
                </a:solidFill>
              </a:rPr>
              <a:t>if</a:t>
            </a:r>
            <a:r>
              <a:rPr lang="en" sz="1200"/>
              <a:t>, </a:t>
            </a:r>
            <a:r>
              <a:rPr lang="en" sz="1200">
                <a:highlight>
                  <a:srgbClr val="00FF00"/>
                </a:highlight>
              </a:rPr>
              <a:t>f1(A) </a:t>
            </a:r>
            <a:r>
              <a:rPr b="1" lang="en" sz="1200">
                <a:highlight>
                  <a:srgbClr val="00FF00"/>
                </a:highlight>
              </a:rPr>
              <a:t>&lt; </a:t>
            </a:r>
            <a:r>
              <a:rPr lang="en" sz="1200">
                <a:highlight>
                  <a:srgbClr val="00FF00"/>
                </a:highlight>
              </a:rPr>
              <a:t>f1(B)</a:t>
            </a:r>
            <a:r>
              <a:rPr lang="en" sz="1200"/>
              <a:t> </a:t>
            </a:r>
            <a:r>
              <a:rPr b="1" lang="en" sz="1200">
                <a:solidFill>
                  <a:srgbClr val="FF0000"/>
                </a:solidFill>
              </a:rPr>
              <a:t>and</a:t>
            </a:r>
            <a:r>
              <a:rPr lang="en" sz="1200"/>
              <a:t> </a:t>
            </a:r>
            <a:r>
              <a:rPr lang="en" sz="1200">
                <a:solidFill>
                  <a:srgbClr val="333333"/>
                </a:solidFill>
                <a:highlight>
                  <a:srgbClr val="00FF00"/>
                </a:highlight>
              </a:rPr>
              <a:t>f2(A) </a:t>
            </a:r>
            <a:r>
              <a:rPr b="1" lang="en" sz="1200">
                <a:solidFill>
                  <a:srgbClr val="333333"/>
                </a:solidFill>
                <a:highlight>
                  <a:srgbClr val="00FF00"/>
                </a:highlight>
              </a:rPr>
              <a:t>&lt;</a:t>
            </a:r>
            <a:r>
              <a:rPr lang="en" sz="1200">
                <a:solidFill>
                  <a:srgbClr val="333333"/>
                </a:solidFill>
                <a:highlight>
                  <a:srgbClr val="00FF00"/>
                </a:highlight>
              </a:rPr>
              <a:t> f2(B)</a:t>
            </a:r>
            <a:endParaRPr sz="1200">
              <a:solidFill>
                <a:srgbClr val="333333"/>
              </a:solidFill>
              <a:highlight>
                <a:srgbClr val="00FF00"/>
              </a:highlight>
            </a:endParaRPr>
          </a:p>
          <a:p>
            <a:pPr indent="-304800" lvl="2" marL="1371600" rtl="0" algn="l">
              <a:lnSpc>
                <a:spcPct val="150000"/>
              </a:lnSpc>
              <a:spcBef>
                <a:spcPts val="0"/>
              </a:spcBef>
              <a:spcAft>
                <a:spcPts val="0"/>
              </a:spcAft>
              <a:buSzPts val="1200"/>
              <a:buChar char="●"/>
            </a:pPr>
            <a:r>
              <a:rPr b="1" lang="en" sz="1200">
                <a:solidFill>
                  <a:srgbClr val="0000FF"/>
                </a:solidFill>
              </a:rPr>
              <a:t>Both lie in same front</a:t>
            </a:r>
            <a:r>
              <a:rPr lang="en" sz="1200"/>
              <a:t> </a:t>
            </a:r>
            <a:r>
              <a:rPr b="1" lang="en" sz="1200">
                <a:solidFill>
                  <a:srgbClr val="FF0000"/>
                </a:solidFill>
              </a:rPr>
              <a:t>if</a:t>
            </a:r>
            <a:r>
              <a:rPr lang="en" sz="1200"/>
              <a:t>, </a:t>
            </a:r>
            <a:r>
              <a:rPr b="1" lang="en" sz="1200"/>
              <a:t>( </a:t>
            </a:r>
            <a:r>
              <a:rPr lang="en" sz="1200">
                <a:highlight>
                  <a:srgbClr val="00FF00"/>
                </a:highlight>
              </a:rPr>
              <a:t>f1(A) </a:t>
            </a:r>
            <a:r>
              <a:rPr b="1" lang="en" sz="1200">
                <a:highlight>
                  <a:srgbClr val="00FF00"/>
                </a:highlight>
              </a:rPr>
              <a:t>&lt;</a:t>
            </a:r>
            <a:r>
              <a:rPr lang="en" sz="1200">
                <a:highlight>
                  <a:srgbClr val="00FF00"/>
                </a:highlight>
              </a:rPr>
              <a:t> f1(B)</a:t>
            </a:r>
            <a:r>
              <a:rPr lang="en" sz="1200"/>
              <a:t> </a:t>
            </a:r>
            <a:r>
              <a:rPr b="1" lang="en" sz="1200">
                <a:solidFill>
                  <a:srgbClr val="FF0000"/>
                </a:solidFill>
              </a:rPr>
              <a:t>and</a:t>
            </a:r>
            <a:r>
              <a:rPr lang="en" sz="1200"/>
              <a:t> </a:t>
            </a:r>
            <a:r>
              <a:rPr lang="en" sz="1200">
                <a:highlight>
                  <a:srgbClr val="00FFFF"/>
                </a:highlight>
              </a:rPr>
              <a:t>f2(A) </a:t>
            </a:r>
            <a:r>
              <a:rPr b="1" lang="en" sz="1200">
                <a:highlight>
                  <a:srgbClr val="00FFFF"/>
                </a:highlight>
              </a:rPr>
              <a:t>&gt;</a:t>
            </a:r>
            <a:r>
              <a:rPr lang="en" sz="1200">
                <a:highlight>
                  <a:srgbClr val="00FFFF"/>
                </a:highlight>
              </a:rPr>
              <a:t> f2(B)</a:t>
            </a:r>
            <a:r>
              <a:rPr lang="en" sz="1200"/>
              <a:t> </a:t>
            </a:r>
            <a:r>
              <a:rPr b="1" lang="en" sz="1200"/>
              <a:t>)</a:t>
            </a:r>
            <a:r>
              <a:rPr lang="en" sz="1200"/>
              <a:t> </a:t>
            </a:r>
            <a:r>
              <a:rPr b="1" lang="en" sz="1200">
                <a:solidFill>
                  <a:srgbClr val="FF0000"/>
                </a:solidFill>
              </a:rPr>
              <a:t>or</a:t>
            </a:r>
            <a:r>
              <a:rPr lang="en" sz="1200"/>
              <a:t> </a:t>
            </a:r>
            <a:r>
              <a:rPr b="1" lang="en" sz="1200"/>
              <a:t>(</a:t>
            </a:r>
            <a:r>
              <a:rPr lang="en" sz="1200"/>
              <a:t> </a:t>
            </a:r>
            <a:r>
              <a:rPr lang="en" sz="1200">
                <a:highlight>
                  <a:srgbClr val="00FFFF"/>
                </a:highlight>
              </a:rPr>
              <a:t>f1(A)</a:t>
            </a:r>
            <a:r>
              <a:rPr b="1" lang="en" sz="1200">
                <a:highlight>
                  <a:srgbClr val="00FFFF"/>
                </a:highlight>
              </a:rPr>
              <a:t> &gt;</a:t>
            </a:r>
            <a:r>
              <a:rPr lang="en" sz="1200">
                <a:highlight>
                  <a:srgbClr val="00FFFF"/>
                </a:highlight>
              </a:rPr>
              <a:t> f1(B)</a:t>
            </a:r>
            <a:r>
              <a:rPr lang="en" sz="1200"/>
              <a:t> </a:t>
            </a:r>
            <a:r>
              <a:rPr b="1" lang="en" sz="1200">
                <a:solidFill>
                  <a:srgbClr val="FF0000"/>
                </a:solidFill>
              </a:rPr>
              <a:t>and</a:t>
            </a:r>
            <a:r>
              <a:rPr lang="en" sz="1200"/>
              <a:t> </a:t>
            </a:r>
            <a:r>
              <a:rPr lang="en" sz="1200">
                <a:highlight>
                  <a:srgbClr val="00FF00"/>
                </a:highlight>
              </a:rPr>
              <a:t>f2(A) </a:t>
            </a:r>
            <a:r>
              <a:rPr b="1" lang="en" sz="1200">
                <a:highlight>
                  <a:srgbClr val="00FF00"/>
                </a:highlight>
              </a:rPr>
              <a:t>&lt;</a:t>
            </a:r>
            <a:r>
              <a:rPr lang="en" sz="1200">
                <a:highlight>
                  <a:srgbClr val="00FF00"/>
                </a:highlight>
              </a:rPr>
              <a:t> f2(B)</a:t>
            </a:r>
            <a:r>
              <a:rPr lang="en" sz="1200"/>
              <a:t> </a:t>
            </a:r>
            <a:r>
              <a:rPr b="1" lang="en" sz="1200"/>
              <a:t>)</a:t>
            </a:r>
            <a:endParaRPr b="1" sz="1200"/>
          </a:p>
          <a:p>
            <a:pPr indent="-304800" lvl="2" marL="1371600" rtl="0" algn="l">
              <a:lnSpc>
                <a:spcPct val="150000"/>
              </a:lnSpc>
              <a:spcBef>
                <a:spcPts val="0"/>
              </a:spcBef>
              <a:spcAft>
                <a:spcPts val="0"/>
              </a:spcAft>
              <a:buSzPts val="1200"/>
              <a:buChar char="●"/>
            </a:pPr>
            <a:r>
              <a:rPr b="1" lang="en" sz="1200">
                <a:solidFill>
                  <a:srgbClr val="0000FF"/>
                </a:solidFill>
              </a:rPr>
              <a:t>B dominates A</a:t>
            </a:r>
            <a:r>
              <a:rPr lang="en" sz="1200"/>
              <a:t> </a:t>
            </a:r>
            <a:r>
              <a:rPr b="1" lang="en" sz="1200">
                <a:solidFill>
                  <a:srgbClr val="FF0000"/>
                </a:solidFill>
              </a:rPr>
              <a:t>if</a:t>
            </a:r>
            <a:r>
              <a:rPr lang="en" sz="1200"/>
              <a:t>, </a:t>
            </a:r>
            <a:r>
              <a:rPr lang="en" sz="1200">
                <a:highlight>
                  <a:srgbClr val="00FFFF"/>
                </a:highlight>
              </a:rPr>
              <a:t>f1(A) </a:t>
            </a:r>
            <a:r>
              <a:rPr b="1" lang="en" sz="1200">
                <a:highlight>
                  <a:srgbClr val="00FFFF"/>
                </a:highlight>
              </a:rPr>
              <a:t>&gt; </a:t>
            </a:r>
            <a:r>
              <a:rPr lang="en" sz="1200">
                <a:highlight>
                  <a:srgbClr val="00FFFF"/>
                </a:highlight>
              </a:rPr>
              <a:t>f1(B)</a:t>
            </a:r>
            <a:r>
              <a:rPr lang="en" sz="1200"/>
              <a:t> </a:t>
            </a:r>
            <a:r>
              <a:rPr b="1" lang="en" sz="1200">
                <a:solidFill>
                  <a:srgbClr val="FF0000"/>
                </a:solidFill>
              </a:rPr>
              <a:t>and</a:t>
            </a:r>
            <a:r>
              <a:rPr lang="en" sz="1200"/>
              <a:t> </a:t>
            </a:r>
            <a:r>
              <a:rPr lang="en" sz="1200">
                <a:highlight>
                  <a:srgbClr val="00FFFF"/>
                </a:highlight>
              </a:rPr>
              <a:t>f2(A) </a:t>
            </a:r>
            <a:r>
              <a:rPr b="1" lang="en" sz="1200">
                <a:highlight>
                  <a:srgbClr val="00FFFF"/>
                </a:highlight>
              </a:rPr>
              <a:t>&gt;</a:t>
            </a:r>
            <a:r>
              <a:rPr lang="en" sz="1200">
                <a:highlight>
                  <a:srgbClr val="00FFFF"/>
                </a:highlight>
              </a:rPr>
              <a:t> f2(B)</a:t>
            </a:r>
            <a:endParaRPr sz="1200">
              <a:highlight>
                <a:srgbClr val="00FFFF"/>
              </a:highlight>
            </a:endParaRPr>
          </a:p>
          <a:p>
            <a:pPr indent="-304800" lvl="0" marL="457200" rtl="0" algn="l">
              <a:lnSpc>
                <a:spcPct val="115000"/>
              </a:lnSpc>
              <a:spcBef>
                <a:spcPts val="0"/>
              </a:spcBef>
              <a:spcAft>
                <a:spcPts val="0"/>
              </a:spcAft>
              <a:buSzPts val="1200"/>
              <a:buChar char="➔"/>
            </a:pPr>
            <a:r>
              <a:rPr lang="en" sz="1200"/>
              <a:t>Some of the objectives in assembly line balancing problems are, </a:t>
            </a:r>
            <a:r>
              <a:rPr b="1" lang="en" sz="1200">
                <a:solidFill>
                  <a:srgbClr val="333333"/>
                </a:solidFill>
                <a:highlight>
                  <a:srgbClr val="FFFFFF"/>
                </a:highlight>
              </a:rPr>
              <a:t>To minimize the number of workstations, </a:t>
            </a:r>
            <a:r>
              <a:rPr b="1" lang="en" sz="1200">
                <a:solidFill>
                  <a:srgbClr val="0000FF"/>
                </a:solidFill>
                <a:highlight>
                  <a:srgbClr val="FFFFFF"/>
                </a:highlight>
              </a:rPr>
              <a:t>To minimize the cycle time</a:t>
            </a:r>
            <a:r>
              <a:rPr b="1" lang="en" sz="1200">
                <a:solidFill>
                  <a:srgbClr val="333333"/>
                </a:solidFill>
                <a:highlight>
                  <a:srgbClr val="FFFFFF"/>
                </a:highlight>
              </a:rPr>
              <a:t>, </a:t>
            </a:r>
            <a:r>
              <a:rPr b="1" lang="en" sz="1200">
                <a:solidFill>
                  <a:srgbClr val="0000FF"/>
                </a:solidFill>
                <a:highlight>
                  <a:srgbClr val="FFFFFF"/>
                </a:highlight>
              </a:rPr>
              <a:t>To minimize the energy consumption</a:t>
            </a:r>
            <a:r>
              <a:rPr b="1" lang="en" sz="1200">
                <a:solidFill>
                  <a:srgbClr val="333333"/>
                </a:solidFill>
                <a:highlight>
                  <a:srgbClr val="FFFFFF"/>
                </a:highlight>
              </a:rPr>
              <a:t>, To maximize the workload smoothness, etc..,</a:t>
            </a:r>
            <a:endParaRPr b="1" sz="1200">
              <a:solidFill>
                <a:srgbClr val="333333"/>
              </a:solidFill>
              <a:highlight>
                <a:srgbClr val="FFFFFF"/>
              </a:highlight>
            </a:endParaRPr>
          </a:p>
        </p:txBody>
      </p:sp>
      <p:pic>
        <p:nvPicPr>
          <p:cNvPr id="629" name="Google Shape;629;p99"/>
          <p:cNvPicPr preferRelativeResize="0"/>
          <p:nvPr/>
        </p:nvPicPr>
        <p:blipFill>
          <a:blip r:embed="rId4">
            <a:alphaModFix/>
          </a:blip>
          <a:stretch>
            <a:fillRect/>
          </a:stretch>
        </p:blipFill>
        <p:spPr>
          <a:xfrm>
            <a:off x="4901400" y="3131175"/>
            <a:ext cx="3611175" cy="2012325"/>
          </a:xfrm>
          <a:prstGeom prst="rect">
            <a:avLst/>
          </a:prstGeom>
          <a:noFill/>
          <a:ln cap="flat" cmpd="sng" w="9525">
            <a:solidFill>
              <a:srgbClr val="33333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xEl>
                                              <p:pRg end="0" st="0"/>
                                            </p:txEl>
                                          </p:spTgt>
                                        </p:tgtEl>
                                        <p:attrNameLst>
                                          <p:attrName>style.visibility</p:attrName>
                                        </p:attrNameLst>
                                      </p:cBhvr>
                                      <p:to>
                                        <p:strVal val="visible"/>
                                      </p:to>
                                    </p:set>
                                    <p:animEffect filter="fade" transition="in">
                                      <p:cBhvr>
                                        <p:cTn dur="1000"/>
                                        <p:tgtEl>
                                          <p:spTgt spid="6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xEl>
                                              <p:pRg end="1" st="1"/>
                                            </p:txEl>
                                          </p:spTgt>
                                        </p:tgtEl>
                                        <p:attrNameLst>
                                          <p:attrName>style.visibility</p:attrName>
                                        </p:attrNameLst>
                                      </p:cBhvr>
                                      <p:to>
                                        <p:strVal val="visible"/>
                                      </p:to>
                                    </p:set>
                                    <p:animEffect filter="fade" transition="in">
                                      <p:cBhvr>
                                        <p:cTn dur="1000"/>
                                        <p:tgtEl>
                                          <p:spTgt spid="6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xEl>
                                              <p:pRg end="2" st="2"/>
                                            </p:txEl>
                                          </p:spTgt>
                                        </p:tgtEl>
                                        <p:attrNameLst>
                                          <p:attrName>style.visibility</p:attrName>
                                        </p:attrNameLst>
                                      </p:cBhvr>
                                      <p:to>
                                        <p:strVal val="visible"/>
                                      </p:to>
                                    </p:set>
                                    <p:animEffect filter="fade" transition="in">
                                      <p:cBhvr>
                                        <p:cTn dur="1000"/>
                                        <p:tgtEl>
                                          <p:spTgt spid="6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xEl>
                                              <p:pRg end="3" st="3"/>
                                            </p:txEl>
                                          </p:spTgt>
                                        </p:tgtEl>
                                        <p:attrNameLst>
                                          <p:attrName>style.visibility</p:attrName>
                                        </p:attrNameLst>
                                      </p:cBhvr>
                                      <p:to>
                                        <p:strVal val="visible"/>
                                      </p:to>
                                    </p:set>
                                    <p:animEffect filter="fade" transition="in">
                                      <p:cBhvr>
                                        <p:cTn dur="1000"/>
                                        <p:tgtEl>
                                          <p:spTgt spid="6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xEl>
                                              <p:pRg end="4" st="4"/>
                                            </p:txEl>
                                          </p:spTgt>
                                        </p:tgtEl>
                                        <p:attrNameLst>
                                          <p:attrName>style.visibility</p:attrName>
                                        </p:attrNameLst>
                                      </p:cBhvr>
                                      <p:to>
                                        <p:strVal val="visible"/>
                                      </p:to>
                                    </p:set>
                                    <p:animEffect filter="fade" transition="in">
                                      <p:cBhvr>
                                        <p:cTn dur="1000"/>
                                        <p:tgtEl>
                                          <p:spTgt spid="6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xEl>
                                              <p:pRg end="5" st="5"/>
                                            </p:txEl>
                                          </p:spTgt>
                                        </p:tgtEl>
                                        <p:attrNameLst>
                                          <p:attrName>style.visibility</p:attrName>
                                        </p:attrNameLst>
                                      </p:cBhvr>
                                      <p:to>
                                        <p:strVal val="visible"/>
                                      </p:to>
                                    </p:set>
                                    <p:animEffect filter="fade" transition="in">
                                      <p:cBhvr>
                                        <p:cTn dur="1000"/>
                                        <p:tgtEl>
                                          <p:spTgt spid="6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xEl>
                                              <p:pRg end="6" st="6"/>
                                            </p:txEl>
                                          </p:spTgt>
                                        </p:tgtEl>
                                        <p:attrNameLst>
                                          <p:attrName>style.visibility</p:attrName>
                                        </p:attrNameLst>
                                      </p:cBhvr>
                                      <p:to>
                                        <p:strVal val="visible"/>
                                      </p:to>
                                    </p:set>
                                    <p:animEffect filter="fade" transition="in">
                                      <p:cBhvr>
                                        <p:cTn dur="1000"/>
                                        <p:tgtEl>
                                          <p:spTgt spid="62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WHY NON-DOMINATED SORTING FOR MO HANDLING?  </a:t>
            </a:r>
            <a:endParaRPr b="1" sz="2400"/>
          </a:p>
        </p:txBody>
      </p:sp>
      <p:sp>
        <p:nvSpPr>
          <p:cNvPr id="635" name="Google Shape;635;p100"/>
          <p:cNvSpPr txBox="1"/>
          <p:nvPr/>
        </p:nvSpPr>
        <p:spPr>
          <a:xfrm>
            <a:off x="0" y="706300"/>
            <a:ext cx="9144000" cy="31989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15000"/>
              </a:lnSpc>
              <a:spcBef>
                <a:spcPts val="0"/>
              </a:spcBef>
              <a:spcAft>
                <a:spcPts val="0"/>
              </a:spcAft>
              <a:buClr>
                <a:srgbClr val="0000FF"/>
              </a:buClr>
              <a:buSzPts val="1300"/>
              <a:buFont typeface="Times New Roman"/>
              <a:buChar char="❖"/>
            </a:pPr>
            <a:r>
              <a:rPr b="1" lang="en" sz="1300">
                <a:solidFill>
                  <a:srgbClr val="0000FF"/>
                </a:solidFill>
                <a:latin typeface="Times New Roman"/>
                <a:ea typeface="Times New Roman"/>
                <a:cs typeface="Times New Roman"/>
                <a:sym typeface="Times New Roman"/>
              </a:rPr>
              <a:t>MOST COMMONLY USED METHODS TO HANDLE MULTI OBJECTIVE OPTIMISATION :-</a:t>
            </a:r>
            <a:endParaRPr b="1" sz="1300">
              <a:solidFill>
                <a:srgbClr val="0000FF"/>
              </a:solidFill>
              <a:latin typeface="Times New Roman"/>
              <a:ea typeface="Times New Roman"/>
              <a:cs typeface="Times New Roman"/>
              <a:sym typeface="Times New Roman"/>
            </a:endParaRPr>
          </a:p>
          <a:p>
            <a:pPr indent="-311150" lvl="0" marL="914400" marR="0" rtl="0" algn="just">
              <a:lnSpc>
                <a:spcPct val="115000"/>
              </a:lnSpc>
              <a:spcBef>
                <a:spcPts val="1000"/>
              </a:spcBef>
              <a:spcAft>
                <a:spcPts val="0"/>
              </a:spcAft>
              <a:buSzPts val="1300"/>
              <a:buFont typeface="Times New Roman"/>
              <a:buChar char="➔"/>
            </a:pPr>
            <a:r>
              <a:rPr b="1" lang="en" sz="1300">
                <a:latin typeface="Times New Roman"/>
                <a:ea typeface="Times New Roman"/>
                <a:cs typeface="Times New Roman"/>
                <a:sym typeface="Times New Roman"/>
              </a:rPr>
              <a:t>WEIGHTED SUM METHOD - </a:t>
            </a:r>
            <a:r>
              <a:rPr lang="en" sz="1300">
                <a:latin typeface="Times New Roman"/>
                <a:ea typeface="Times New Roman"/>
                <a:cs typeface="Times New Roman"/>
                <a:sym typeface="Times New Roman"/>
              </a:rPr>
              <a:t>Construct a weighted sum of objectives and optimize. </a:t>
            </a:r>
            <a:r>
              <a:rPr lang="en" sz="1300">
                <a:solidFill>
                  <a:srgbClr val="FF0000"/>
                </a:solidFill>
                <a:latin typeface="Times New Roman"/>
                <a:ea typeface="Times New Roman"/>
                <a:cs typeface="Times New Roman"/>
                <a:sym typeface="Times New Roman"/>
              </a:rPr>
              <a:t>The difficulty with this method is that, the user must be well knowledged with the weights for each objectives as it influences the solution obtained.</a:t>
            </a:r>
            <a:endParaRPr sz="1300">
              <a:solidFill>
                <a:srgbClr val="FF0000"/>
              </a:solidFill>
              <a:latin typeface="Times New Roman"/>
              <a:ea typeface="Times New Roman"/>
              <a:cs typeface="Times New Roman"/>
              <a:sym typeface="Times New Roman"/>
            </a:endParaRPr>
          </a:p>
          <a:p>
            <a:pPr indent="-311150" lvl="0" marL="914400" marR="0" rtl="0" algn="just">
              <a:lnSpc>
                <a:spcPct val="115000"/>
              </a:lnSpc>
              <a:spcBef>
                <a:spcPts val="1000"/>
              </a:spcBef>
              <a:spcAft>
                <a:spcPts val="0"/>
              </a:spcAft>
              <a:buSzPts val="1300"/>
              <a:buFont typeface="Times New Roman"/>
              <a:buChar char="➔"/>
            </a:pPr>
            <a:r>
              <a:rPr b="1" lang="en" sz="1300">
                <a:latin typeface="Times New Roman"/>
                <a:ea typeface="Times New Roman"/>
                <a:cs typeface="Times New Roman"/>
                <a:sym typeface="Times New Roman"/>
              </a:rPr>
              <a:t>CONSTRAINT METHOD -</a:t>
            </a:r>
            <a:r>
              <a:rPr lang="en" sz="1300">
                <a:latin typeface="Times New Roman"/>
                <a:ea typeface="Times New Roman"/>
                <a:cs typeface="Times New Roman"/>
                <a:sym typeface="Times New Roman"/>
              </a:rPr>
              <a:t> Minimize a primary objective while expressing all the other objectives in the form of inequality constraints. </a:t>
            </a:r>
            <a:r>
              <a:rPr lang="en" sz="1300">
                <a:solidFill>
                  <a:srgbClr val="FF0000"/>
                </a:solidFill>
                <a:latin typeface="Times New Roman"/>
                <a:ea typeface="Times New Roman"/>
                <a:cs typeface="Times New Roman"/>
                <a:sym typeface="Times New Roman"/>
              </a:rPr>
              <a:t>The difficulty with this method is that if the objectives are complex, expressing them into constraints is not effective in generating pareto optimal solutions.</a:t>
            </a:r>
            <a:endParaRPr sz="1300">
              <a:solidFill>
                <a:srgbClr val="FF0000"/>
              </a:solidFill>
              <a:latin typeface="Times New Roman"/>
              <a:ea typeface="Times New Roman"/>
              <a:cs typeface="Times New Roman"/>
              <a:sym typeface="Times New Roman"/>
            </a:endParaRPr>
          </a:p>
          <a:p>
            <a:pPr indent="-311150" lvl="0" marL="914400" marR="0" rtl="0" algn="just">
              <a:lnSpc>
                <a:spcPct val="115000"/>
              </a:lnSpc>
              <a:spcBef>
                <a:spcPts val="1000"/>
              </a:spcBef>
              <a:spcAft>
                <a:spcPts val="0"/>
              </a:spcAft>
              <a:buSzPts val="1300"/>
              <a:buFont typeface="Times New Roman"/>
              <a:buChar char="➔"/>
            </a:pPr>
            <a:r>
              <a:rPr b="1" lang="en" sz="1300">
                <a:latin typeface="Times New Roman"/>
                <a:ea typeface="Times New Roman"/>
                <a:cs typeface="Times New Roman"/>
                <a:sym typeface="Times New Roman"/>
              </a:rPr>
              <a:t>NON DOMINATED SORTING WITH EXTERNAL ARCHIVE - </a:t>
            </a:r>
            <a:r>
              <a:rPr lang="en" sz="1300">
                <a:latin typeface="Times New Roman"/>
                <a:ea typeface="Times New Roman"/>
                <a:cs typeface="Times New Roman"/>
                <a:sym typeface="Times New Roman"/>
              </a:rPr>
              <a:t>This method as explained in the previous slide, generates many different solutions and stores them separately in an external archive.</a:t>
            </a:r>
            <a:endParaRPr sz="1300">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t/>
            </a:r>
            <a:endParaRPr b="1" sz="1300">
              <a:solidFill>
                <a:srgbClr val="0000FF"/>
              </a:solidFill>
              <a:latin typeface="Times New Roman"/>
              <a:ea typeface="Times New Roman"/>
              <a:cs typeface="Times New Roman"/>
              <a:sym typeface="Times New Roman"/>
            </a:endParaRPr>
          </a:p>
          <a:p>
            <a:pPr indent="-311150" lvl="0" marL="457200" marR="0" rtl="0" algn="just">
              <a:lnSpc>
                <a:spcPct val="115000"/>
              </a:lnSpc>
              <a:spcBef>
                <a:spcPts val="1000"/>
              </a:spcBef>
              <a:spcAft>
                <a:spcPts val="1000"/>
              </a:spcAft>
              <a:buClr>
                <a:srgbClr val="0000FF"/>
              </a:buClr>
              <a:buSzPts val="1300"/>
              <a:buFont typeface="Times New Roman"/>
              <a:buChar char="❖"/>
            </a:pPr>
            <a:r>
              <a:rPr b="1" lang="en" sz="1300">
                <a:solidFill>
                  <a:srgbClr val="0000FF"/>
                </a:solidFill>
                <a:latin typeface="Times New Roman"/>
                <a:ea typeface="Times New Roman"/>
                <a:cs typeface="Times New Roman"/>
                <a:sym typeface="Times New Roman"/>
              </a:rPr>
              <a:t>MOST POPULARLY USED MULTI-OBJECTIVE HANDLING METHOD FOR MOST OPTIMISATION PROBLEMS:</a:t>
            </a:r>
            <a:endParaRPr sz="1300">
              <a:latin typeface="Times New Roman"/>
              <a:ea typeface="Times New Roman"/>
              <a:cs typeface="Times New Roman"/>
              <a:sym typeface="Times New Roman"/>
            </a:endParaRPr>
          </a:p>
        </p:txBody>
      </p:sp>
      <p:pic>
        <p:nvPicPr>
          <p:cNvPr id="636" name="Google Shape;636;p100"/>
          <p:cNvPicPr preferRelativeResize="0"/>
          <p:nvPr/>
        </p:nvPicPr>
        <p:blipFill rotWithShape="1">
          <a:blip r:embed="rId3">
            <a:alphaModFix/>
          </a:blip>
          <a:srcRect b="46320" l="0" r="0" t="0"/>
          <a:stretch/>
        </p:blipFill>
        <p:spPr>
          <a:xfrm>
            <a:off x="152400" y="4086800"/>
            <a:ext cx="8839201" cy="772200"/>
          </a:xfrm>
          <a:prstGeom prst="rect">
            <a:avLst/>
          </a:prstGeom>
          <a:noFill/>
          <a:ln cap="flat" cmpd="sng" w="9525">
            <a:solidFill>
              <a:srgbClr val="000000"/>
            </a:solidFill>
            <a:prstDash val="solid"/>
            <a:round/>
            <a:headEnd len="sm" w="sm" type="none"/>
            <a:tailEnd len="sm" w="sm" type="none"/>
          </a:ln>
        </p:spPr>
      </p:pic>
      <p:pic>
        <p:nvPicPr>
          <p:cNvPr id="637" name="Google Shape;637;p100"/>
          <p:cNvPicPr preferRelativeResize="0"/>
          <p:nvPr/>
        </p:nvPicPr>
        <p:blipFill>
          <a:blip r:embed="rId4">
            <a:alphaModFix/>
          </a:blip>
          <a:stretch>
            <a:fillRect/>
          </a:stretch>
        </p:blipFill>
        <p:spPr>
          <a:xfrm>
            <a:off x="7591725" y="464200"/>
            <a:ext cx="1552275" cy="681300"/>
          </a:xfrm>
          <a:prstGeom prst="rect">
            <a:avLst/>
          </a:prstGeom>
          <a:noFill/>
          <a:ln cap="flat" cmpd="sng" w="9525">
            <a:solidFill>
              <a:srgbClr val="33333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xEl>
                                              <p:pRg end="0" st="0"/>
                                            </p:txEl>
                                          </p:spTgt>
                                        </p:tgtEl>
                                        <p:attrNameLst>
                                          <p:attrName>style.visibility</p:attrName>
                                        </p:attrNameLst>
                                      </p:cBhvr>
                                      <p:to>
                                        <p:strVal val="visible"/>
                                      </p:to>
                                    </p:set>
                                    <p:animEffect filter="fade" transition="in">
                                      <p:cBhvr>
                                        <p:cTn dur="1000"/>
                                        <p:tgtEl>
                                          <p:spTgt spid="6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xEl>
                                              <p:pRg end="1" st="1"/>
                                            </p:txEl>
                                          </p:spTgt>
                                        </p:tgtEl>
                                        <p:attrNameLst>
                                          <p:attrName>style.visibility</p:attrName>
                                        </p:attrNameLst>
                                      </p:cBhvr>
                                      <p:to>
                                        <p:strVal val="visible"/>
                                      </p:to>
                                    </p:set>
                                    <p:animEffect filter="fade" transition="in">
                                      <p:cBhvr>
                                        <p:cTn dur="1000"/>
                                        <p:tgtEl>
                                          <p:spTgt spid="6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xEl>
                                              <p:pRg end="2" st="2"/>
                                            </p:txEl>
                                          </p:spTgt>
                                        </p:tgtEl>
                                        <p:attrNameLst>
                                          <p:attrName>style.visibility</p:attrName>
                                        </p:attrNameLst>
                                      </p:cBhvr>
                                      <p:to>
                                        <p:strVal val="visible"/>
                                      </p:to>
                                    </p:set>
                                    <p:animEffect filter="fade" transition="in">
                                      <p:cBhvr>
                                        <p:cTn dur="1000"/>
                                        <p:tgtEl>
                                          <p:spTgt spid="6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xEl>
                                              <p:pRg end="3" st="3"/>
                                            </p:txEl>
                                          </p:spTgt>
                                        </p:tgtEl>
                                        <p:attrNameLst>
                                          <p:attrName>style.visibility</p:attrName>
                                        </p:attrNameLst>
                                      </p:cBhvr>
                                      <p:to>
                                        <p:strVal val="visible"/>
                                      </p:to>
                                    </p:set>
                                    <p:animEffect filter="fade" transition="in">
                                      <p:cBhvr>
                                        <p:cTn dur="1000"/>
                                        <p:tgtEl>
                                          <p:spTgt spid="6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xEl>
                                              <p:pRg end="4" st="4"/>
                                            </p:txEl>
                                          </p:spTgt>
                                        </p:tgtEl>
                                        <p:attrNameLst>
                                          <p:attrName>style.visibility</p:attrName>
                                        </p:attrNameLst>
                                      </p:cBhvr>
                                      <p:to>
                                        <p:strVal val="visible"/>
                                      </p:to>
                                    </p:set>
                                    <p:animEffect filter="fade" transition="in">
                                      <p:cBhvr>
                                        <p:cTn dur="1000"/>
                                        <p:tgtEl>
                                          <p:spTgt spid="63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xEl>
                                              <p:pRg end="5" st="5"/>
                                            </p:txEl>
                                          </p:spTgt>
                                        </p:tgtEl>
                                        <p:attrNameLst>
                                          <p:attrName>style.visibility</p:attrName>
                                        </p:attrNameLst>
                                      </p:cBhvr>
                                      <p:to>
                                        <p:strVal val="visible"/>
                                      </p:to>
                                    </p:set>
                                    <p:animEffect filter="fade" transition="in">
                                      <p:cBhvr>
                                        <p:cTn dur="1000"/>
                                        <p:tgtEl>
                                          <p:spTgt spid="63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par>
                                <p:cTn fill="hold" nodeType="withEffect" presetClass="exit" presetID="10" presetSubtype="0">
                                  <p:stCondLst>
                                    <p:cond delay="0"/>
                                  </p:stCondLst>
                                  <p:childTnLst>
                                    <p:animEffect filter="fade" transition="out">
                                      <p:cBhvr>
                                        <p:cTn dur="1000"/>
                                        <p:tgtEl>
                                          <p:spTgt spid="637"/>
                                        </p:tgtEl>
                                      </p:cBhvr>
                                    </p:animEffect>
                                    <p:set>
                                      <p:cBhvr>
                                        <p:cTn dur="1" fill="hold">
                                          <p:stCondLst>
                                            <p:cond delay="1000"/>
                                          </p:stCondLst>
                                        </p:cTn>
                                        <p:tgtEl>
                                          <p:spTgt spid="63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65"/>
          <p:cNvPicPr preferRelativeResize="0"/>
          <p:nvPr/>
        </p:nvPicPr>
        <p:blipFill rotWithShape="1">
          <a:blip r:embed="rId3">
            <a:alphaModFix/>
          </a:blip>
          <a:srcRect b="0" l="7783" r="0" t="0"/>
          <a:stretch/>
        </p:blipFill>
        <p:spPr>
          <a:xfrm>
            <a:off x="150" y="0"/>
            <a:ext cx="9143998" cy="5143500"/>
          </a:xfrm>
          <a:prstGeom prst="rect">
            <a:avLst/>
          </a:prstGeom>
          <a:noFill/>
          <a:ln>
            <a:noFill/>
          </a:ln>
        </p:spPr>
      </p:pic>
      <p:sp>
        <p:nvSpPr>
          <p:cNvPr id="319" name="Google Shape;319;p65"/>
          <p:cNvSpPr txBox="1"/>
          <p:nvPr>
            <p:ph type="title"/>
          </p:nvPr>
        </p:nvSpPr>
        <p:spPr>
          <a:xfrm>
            <a:off x="651350" y="435875"/>
            <a:ext cx="6348900" cy="4090800"/>
          </a:xfrm>
          <a:prstGeom prst="rect">
            <a:avLst/>
          </a:prstGeom>
          <a:noFill/>
          <a:ln>
            <a:noFill/>
          </a:ln>
        </p:spPr>
        <p:txBody>
          <a:bodyPr anchorCtr="0" anchor="ctr" bIns="91425" lIns="91425" spcFirstLastPara="1" rIns="91425" wrap="square" tIns="91425">
            <a:normAutofit/>
          </a:bodyPr>
          <a:lstStyle/>
          <a:p>
            <a:pPr indent="-495300" lvl="0" marL="457200" rtl="0" algn="l">
              <a:lnSpc>
                <a:spcPct val="100000"/>
              </a:lnSpc>
              <a:spcBef>
                <a:spcPts val="0"/>
              </a:spcBef>
              <a:spcAft>
                <a:spcPts val="0"/>
              </a:spcAft>
              <a:buSzPts val="4200"/>
              <a:buAutoNum type="arabicPeriod"/>
            </a:pPr>
            <a:r>
              <a:rPr b="1" lang="en" sz="4200"/>
              <a:t>INTRODUCTION</a:t>
            </a:r>
            <a:endParaRPr sz="4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DISCRETE PARTICLE SWARM OPTIMISATION (PSO)</a:t>
            </a:r>
            <a:endParaRPr b="1" sz="2400"/>
          </a:p>
        </p:txBody>
      </p:sp>
      <p:pic>
        <p:nvPicPr>
          <p:cNvPr id="643" name="Google Shape;643;p101"/>
          <p:cNvPicPr preferRelativeResize="0"/>
          <p:nvPr/>
        </p:nvPicPr>
        <p:blipFill>
          <a:blip r:embed="rId3">
            <a:alphaModFix/>
          </a:blip>
          <a:stretch>
            <a:fillRect/>
          </a:stretch>
        </p:blipFill>
        <p:spPr>
          <a:xfrm>
            <a:off x="5195888" y="696550"/>
            <a:ext cx="3728975" cy="911152"/>
          </a:xfrm>
          <a:prstGeom prst="rect">
            <a:avLst/>
          </a:prstGeom>
          <a:noFill/>
          <a:ln cap="flat" cmpd="sng" w="9525">
            <a:solidFill>
              <a:srgbClr val="000000"/>
            </a:solidFill>
            <a:prstDash val="solid"/>
            <a:round/>
            <a:headEnd len="sm" w="sm" type="none"/>
            <a:tailEnd len="sm" w="sm" type="none"/>
          </a:ln>
        </p:spPr>
      </p:pic>
      <p:pic>
        <p:nvPicPr>
          <p:cNvPr id="644" name="Google Shape;644;p101"/>
          <p:cNvPicPr preferRelativeResize="0"/>
          <p:nvPr/>
        </p:nvPicPr>
        <p:blipFill>
          <a:blip r:embed="rId4">
            <a:alphaModFix/>
          </a:blip>
          <a:stretch>
            <a:fillRect/>
          </a:stretch>
        </p:blipFill>
        <p:spPr>
          <a:xfrm>
            <a:off x="688800" y="696550"/>
            <a:ext cx="3883199" cy="4372074"/>
          </a:xfrm>
          <a:prstGeom prst="rect">
            <a:avLst/>
          </a:prstGeom>
          <a:noFill/>
          <a:ln cap="flat" cmpd="sng" w="9525">
            <a:solidFill>
              <a:srgbClr val="000000"/>
            </a:solidFill>
            <a:prstDash val="solid"/>
            <a:round/>
            <a:headEnd len="sm" w="sm" type="none"/>
            <a:tailEnd len="sm" w="sm" type="none"/>
          </a:ln>
        </p:spPr>
      </p:pic>
      <p:sp>
        <p:nvSpPr>
          <p:cNvPr id="645" name="Google Shape;645;p101"/>
          <p:cNvSpPr txBox="1"/>
          <p:nvPr/>
        </p:nvSpPr>
        <p:spPr>
          <a:xfrm>
            <a:off x="5195863" y="1607700"/>
            <a:ext cx="3729000" cy="366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0000"/>
                </a:solidFill>
                <a:latin typeface="Roboto"/>
                <a:ea typeface="Roboto"/>
                <a:cs typeface="Roboto"/>
                <a:sym typeface="Roboto"/>
              </a:rPr>
              <a:t>NOTATIONS USED:</a:t>
            </a:r>
            <a:endParaRPr b="1" sz="1600">
              <a:solidFill>
                <a:srgbClr val="FF0000"/>
              </a:solidFill>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t</a:t>
            </a:r>
            <a:r>
              <a:rPr lang="en">
                <a:latin typeface="Roboto"/>
                <a:ea typeface="Roboto"/>
                <a:cs typeface="Roboto"/>
                <a:sym typeface="Roboto"/>
              </a:rPr>
              <a:t> = indicates the iteration number</a:t>
            </a:r>
            <a:endParaRPr b="1" sz="1600">
              <a:solidFill>
                <a:srgbClr val="FF0000"/>
              </a:solidFill>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Xi</a:t>
            </a:r>
            <a:r>
              <a:rPr lang="en">
                <a:latin typeface="Roboto"/>
                <a:ea typeface="Roboto"/>
                <a:cs typeface="Roboto"/>
                <a:sym typeface="Roboto"/>
              </a:rPr>
              <a:t> = a single i’th solution in the population</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Vi</a:t>
            </a:r>
            <a:r>
              <a:rPr lang="en">
                <a:latin typeface="Roboto"/>
                <a:ea typeface="Roboto"/>
                <a:cs typeface="Roboto"/>
                <a:sym typeface="Roboto"/>
              </a:rPr>
              <a:t> = a single i’th velocity vector in the population</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P_best_i</a:t>
            </a:r>
            <a:r>
              <a:rPr lang="en">
                <a:latin typeface="Roboto"/>
                <a:ea typeface="Roboto"/>
                <a:cs typeface="Roboto"/>
                <a:sym typeface="Roboto"/>
              </a:rPr>
              <a:t> = indicates the best solution obtained by i’th particle so far</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G_best</a:t>
            </a:r>
            <a:r>
              <a:rPr lang="en">
                <a:latin typeface="Roboto"/>
                <a:ea typeface="Roboto"/>
                <a:cs typeface="Roboto"/>
                <a:sym typeface="Roboto"/>
              </a:rPr>
              <a:t> = indicates the best solution obtained by the whole swarm so far</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c1</a:t>
            </a:r>
            <a:r>
              <a:rPr lang="en">
                <a:latin typeface="Roboto"/>
                <a:ea typeface="Roboto"/>
                <a:cs typeface="Roboto"/>
                <a:sym typeface="Roboto"/>
              </a:rPr>
              <a:t> = inertia weight</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c2</a:t>
            </a:r>
            <a:r>
              <a:rPr lang="en">
                <a:latin typeface="Roboto"/>
                <a:ea typeface="Roboto"/>
                <a:cs typeface="Roboto"/>
                <a:sym typeface="Roboto"/>
              </a:rPr>
              <a:t> = acceleration coefficient of P_best</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c3</a:t>
            </a:r>
            <a:r>
              <a:rPr lang="en">
                <a:latin typeface="Roboto"/>
                <a:ea typeface="Roboto"/>
                <a:cs typeface="Roboto"/>
                <a:sym typeface="Roboto"/>
              </a:rPr>
              <a:t> = acceleration coefficient of G_best</a:t>
            </a:r>
            <a:endParaRPr>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9" name="Shape 649"/>
        <p:cNvGrpSpPr/>
        <p:nvPr/>
      </p:nvGrpSpPr>
      <p:grpSpPr>
        <a:xfrm>
          <a:off x="0" y="0"/>
          <a:ext cx="0" cy="0"/>
          <a:chOff x="0" y="0"/>
          <a:chExt cx="0" cy="0"/>
        </a:xfrm>
      </p:grpSpPr>
      <p:sp>
        <p:nvSpPr>
          <p:cNvPr id="650" name="Google Shape;650;p102"/>
          <p:cNvSpPr txBox="1"/>
          <p:nvPr>
            <p:ph type="title"/>
          </p:nvPr>
        </p:nvSpPr>
        <p:spPr>
          <a:xfrm>
            <a:off x="302925" y="0"/>
            <a:ext cx="4045200" cy="15237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b="1" lang="en" sz="2900"/>
              <a:t>DISCRETE TEACHING LEARNING BASED OPTIMISATION (TLBO)</a:t>
            </a:r>
            <a:endParaRPr b="1" sz="2900"/>
          </a:p>
        </p:txBody>
      </p:sp>
      <p:sp>
        <p:nvSpPr>
          <p:cNvPr id="651" name="Google Shape;651;p102"/>
          <p:cNvSpPr txBox="1"/>
          <p:nvPr/>
        </p:nvSpPr>
        <p:spPr>
          <a:xfrm>
            <a:off x="151425" y="1797275"/>
            <a:ext cx="43482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0000"/>
                </a:solidFill>
                <a:latin typeface="Roboto"/>
                <a:ea typeface="Roboto"/>
                <a:cs typeface="Roboto"/>
                <a:sym typeface="Roboto"/>
              </a:rPr>
              <a:t>NOTATIONS USED:</a:t>
            </a:r>
            <a:endParaRPr b="1" sz="1600">
              <a:solidFill>
                <a:srgbClr val="FF0000"/>
              </a:solidFill>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X_i</a:t>
            </a:r>
            <a:r>
              <a:rPr lang="en">
                <a:latin typeface="Roboto"/>
                <a:ea typeface="Roboto"/>
                <a:cs typeface="Roboto"/>
                <a:sym typeface="Roboto"/>
              </a:rPr>
              <a:t> = a single i’th solution in the population.</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r</a:t>
            </a:r>
            <a:r>
              <a:rPr lang="en">
                <a:latin typeface="Roboto"/>
                <a:ea typeface="Roboto"/>
                <a:cs typeface="Roboto"/>
                <a:sym typeface="Roboto"/>
              </a:rPr>
              <a:t> = Coefficient that indicates the impact of the mean of the population and the teacher</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Tf</a:t>
            </a:r>
            <a:r>
              <a:rPr lang="en">
                <a:latin typeface="Roboto"/>
                <a:ea typeface="Roboto"/>
                <a:cs typeface="Roboto"/>
                <a:sym typeface="Roboto"/>
              </a:rPr>
              <a:t> = Teaching coefficient that indicates the impact of teacher </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X_new</a:t>
            </a:r>
            <a:r>
              <a:rPr lang="en">
                <a:latin typeface="Roboto"/>
                <a:ea typeface="Roboto"/>
                <a:cs typeface="Roboto"/>
                <a:sym typeface="Roboto"/>
              </a:rPr>
              <a:t> = newly generated solution for the ith solution in the population </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X_mean</a:t>
            </a:r>
            <a:r>
              <a:rPr lang="en">
                <a:latin typeface="Roboto"/>
                <a:ea typeface="Roboto"/>
                <a:cs typeface="Roboto"/>
                <a:sym typeface="Roboto"/>
              </a:rPr>
              <a:t> = mean of the population</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X_best</a:t>
            </a:r>
            <a:r>
              <a:rPr lang="en">
                <a:latin typeface="Roboto"/>
                <a:ea typeface="Roboto"/>
                <a:cs typeface="Roboto"/>
                <a:sym typeface="Roboto"/>
              </a:rPr>
              <a:t> = teacher (best solution in the population)</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X_partner</a:t>
            </a:r>
            <a:r>
              <a:rPr lang="en">
                <a:latin typeface="Roboto"/>
                <a:ea typeface="Roboto"/>
                <a:cs typeface="Roboto"/>
                <a:sym typeface="Roboto"/>
              </a:rPr>
              <a:t> = mean of the population</a:t>
            </a:r>
            <a:endParaRPr>
              <a:latin typeface="Roboto"/>
              <a:ea typeface="Roboto"/>
              <a:cs typeface="Roboto"/>
              <a:sym typeface="Roboto"/>
            </a:endParaRPr>
          </a:p>
        </p:txBody>
      </p:sp>
      <p:pic>
        <p:nvPicPr>
          <p:cNvPr id="652" name="Google Shape;652;p102"/>
          <p:cNvPicPr preferRelativeResize="0"/>
          <p:nvPr/>
        </p:nvPicPr>
        <p:blipFill>
          <a:blip r:embed="rId3">
            <a:alphaModFix/>
          </a:blip>
          <a:stretch>
            <a:fillRect/>
          </a:stretch>
        </p:blipFill>
        <p:spPr>
          <a:xfrm>
            <a:off x="4572000" y="0"/>
            <a:ext cx="4571999" cy="5143501"/>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3"/>
          <p:cNvSpPr txBox="1"/>
          <p:nvPr>
            <p:ph type="title"/>
          </p:nvPr>
        </p:nvSpPr>
        <p:spPr>
          <a:xfrm>
            <a:off x="92500" y="0"/>
            <a:ext cx="3838200" cy="16623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b="1" lang="en"/>
              <a:t>MIGRATING BIRD OPTIMISATION (MBO)</a:t>
            </a:r>
            <a:endParaRPr b="1"/>
          </a:p>
        </p:txBody>
      </p:sp>
      <p:pic>
        <p:nvPicPr>
          <p:cNvPr id="658" name="Google Shape;658;p103"/>
          <p:cNvPicPr preferRelativeResize="0"/>
          <p:nvPr/>
        </p:nvPicPr>
        <p:blipFill rotWithShape="1">
          <a:blip r:embed="rId3">
            <a:alphaModFix/>
          </a:blip>
          <a:srcRect b="0" l="0" r="0" t="3203"/>
          <a:stretch/>
        </p:blipFill>
        <p:spPr>
          <a:xfrm>
            <a:off x="4023150" y="0"/>
            <a:ext cx="5120850" cy="5143500"/>
          </a:xfrm>
          <a:prstGeom prst="rect">
            <a:avLst/>
          </a:prstGeom>
          <a:noFill/>
          <a:ln>
            <a:noFill/>
          </a:ln>
        </p:spPr>
      </p:pic>
      <p:pic>
        <p:nvPicPr>
          <p:cNvPr id="659" name="Google Shape;659;p103"/>
          <p:cNvPicPr preferRelativeResize="0"/>
          <p:nvPr/>
        </p:nvPicPr>
        <p:blipFill>
          <a:blip r:embed="rId4">
            <a:alphaModFix/>
          </a:blip>
          <a:stretch>
            <a:fillRect/>
          </a:stretch>
        </p:blipFill>
        <p:spPr>
          <a:xfrm>
            <a:off x="92500" y="1774400"/>
            <a:ext cx="3870750" cy="3279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04"/>
          <p:cNvSpPr txBox="1"/>
          <p:nvPr>
            <p:ph type="title"/>
          </p:nvPr>
        </p:nvSpPr>
        <p:spPr>
          <a:xfrm>
            <a:off x="98250" y="16350"/>
            <a:ext cx="8826600" cy="4926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2000"/>
              <a:t>CHANGING THE TASK SEQUENCE PROCESS ALTERNATIVES</a:t>
            </a:r>
            <a:endParaRPr b="1" sz="2000"/>
          </a:p>
        </p:txBody>
      </p:sp>
      <p:sp>
        <p:nvSpPr>
          <p:cNvPr id="665" name="Google Shape;665;p104"/>
          <p:cNvSpPr txBox="1"/>
          <p:nvPr>
            <p:ph idx="4294967295" type="body"/>
          </p:nvPr>
        </p:nvSpPr>
        <p:spPr>
          <a:xfrm>
            <a:off x="217125" y="745200"/>
            <a:ext cx="8260200" cy="4398300"/>
          </a:xfrm>
          <a:prstGeom prst="rect">
            <a:avLst/>
          </a:prstGeom>
        </p:spPr>
        <p:txBody>
          <a:bodyPr anchorCtr="0" anchor="t" bIns="91425" lIns="91425" spcFirstLastPara="1" rIns="91425" wrap="square" tIns="91425">
            <a:spAutoFit/>
          </a:bodyPr>
          <a:lstStyle/>
          <a:p>
            <a:pPr indent="-323850" lvl="0" marL="457200" rtl="0" algn="l">
              <a:spcBef>
                <a:spcPts val="0"/>
              </a:spcBef>
              <a:spcAft>
                <a:spcPts val="0"/>
              </a:spcAft>
              <a:buClr>
                <a:srgbClr val="333333"/>
              </a:buClr>
              <a:buSzPts val="1500"/>
              <a:buChar char="●"/>
            </a:pPr>
            <a:r>
              <a:rPr lang="en" sz="1500">
                <a:solidFill>
                  <a:srgbClr val="333333"/>
                </a:solidFill>
              </a:rPr>
              <a:t>To change and find neighbor solutions of a particular solution,</a:t>
            </a:r>
            <a:endParaRPr sz="1500">
              <a:solidFill>
                <a:srgbClr val="333333"/>
              </a:solidFill>
            </a:endParaRPr>
          </a:p>
          <a:p>
            <a:pPr indent="-323850" lvl="0" marL="457200" rtl="0" algn="l">
              <a:spcBef>
                <a:spcPts val="0"/>
              </a:spcBef>
              <a:spcAft>
                <a:spcPts val="0"/>
              </a:spcAft>
              <a:buClr>
                <a:srgbClr val="333333"/>
              </a:buClr>
              <a:buSzPts val="1500"/>
              <a:buChar char="●"/>
            </a:pPr>
            <a:r>
              <a:rPr lang="en" sz="1500">
                <a:solidFill>
                  <a:srgbClr val="333333"/>
                </a:solidFill>
              </a:rPr>
              <a:t>First a random number </a:t>
            </a:r>
            <a:r>
              <a:rPr b="1" lang="en" sz="1500">
                <a:solidFill>
                  <a:srgbClr val="333333"/>
                </a:solidFill>
              </a:rPr>
              <a:t>‘r’</a:t>
            </a:r>
            <a:r>
              <a:rPr lang="en" sz="1500">
                <a:solidFill>
                  <a:srgbClr val="333333"/>
                </a:solidFill>
              </a:rPr>
              <a:t> is generated between (1 - n), where n = no. of tasks</a:t>
            </a:r>
            <a:endParaRPr sz="1500">
              <a:solidFill>
                <a:srgbClr val="333333"/>
              </a:solidFill>
            </a:endParaRPr>
          </a:p>
          <a:p>
            <a:pPr indent="-323850" lvl="0" marL="457200" rtl="0" algn="l">
              <a:spcBef>
                <a:spcPts val="0"/>
              </a:spcBef>
              <a:spcAft>
                <a:spcPts val="0"/>
              </a:spcAft>
              <a:buClr>
                <a:srgbClr val="333333"/>
              </a:buClr>
              <a:buSzPts val="1500"/>
              <a:buChar char="●"/>
            </a:pPr>
            <a:r>
              <a:rPr lang="en" sz="1500">
                <a:solidFill>
                  <a:srgbClr val="333333"/>
                </a:solidFill>
              </a:rPr>
              <a:t>Then the tasks in position (1 - r) are kept unchanged and the tasks from position (r+1 - n) are shuffled randomly such that precedence relation is followed. For example, (taking 11 tasks)</a:t>
            </a:r>
            <a:endParaRPr sz="1500">
              <a:solidFill>
                <a:srgbClr val="333333"/>
              </a:solidFill>
            </a:endParaRPr>
          </a:p>
          <a:p>
            <a:pPr indent="0" lvl="0" marL="1371600" rtl="0" algn="l">
              <a:spcBef>
                <a:spcPts val="0"/>
              </a:spcBef>
              <a:spcAft>
                <a:spcPts val="0"/>
              </a:spcAft>
              <a:buNone/>
            </a:pPr>
            <a:r>
              <a:rPr lang="en" sz="1500">
                <a:solidFill>
                  <a:srgbClr val="0000FF"/>
                </a:solidFill>
              </a:rPr>
              <a:t>BEFORE CHANGING - 1 3 4 7 8 2 6 9 5 11 10</a:t>
            </a:r>
            <a:endParaRPr sz="1500">
              <a:solidFill>
                <a:srgbClr val="0000FF"/>
              </a:solidFill>
            </a:endParaRPr>
          </a:p>
          <a:p>
            <a:pPr indent="0" lvl="0" marL="1371600" rtl="0" algn="l">
              <a:spcBef>
                <a:spcPts val="0"/>
              </a:spcBef>
              <a:spcAft>
                <a:spcPts val="0"/>
              </a:spcAft>
              <a:buNone/>
            </a:pPr>
            <a:r>
              <a:rPr lang="en" sz="1500">
                <a:solidFill>
                  <a:srgbClr val="0000FF"/>
                </a:solidFill>
              </a:rPr>
              <a:t>RANDOM NUMBER GENERATED ( r ) - 4</a:t>
            </a:r>
            <a:endParaRPr sz="1500">
              <a:solidFill>
                <a:srgbClr val="0000FF"/>
              </a:solidFill>
            </a:endParaRPr>
          </a:p>
          <a:p>
            <a:pPr indent="0" lvl="0" marL="1371600" rtl="0" algn="l">
              <a:spcBef>
                <a:spcPts val="0"/>
              </a:spcBef>
              <a:spcAft>
                <a:spcPts val="0"/>
              </a:spcAft>
              <a:buNone/>
            </a:pPr>
            <a:r>
              <a:rPr lang="en" sz="1500">
                <a:solidFill>
                  <a:srgbClr val="0000FF"/>
                </a:solidFill>
              </a:rPr>
              <a:t>AFTER CHANGING - 1 3 4 7 6 9 8 2 5 10 11</a:t>
            </a:r>
            <a:endParaRPr sz="1500">
              <a:solidFill>
                <a:srgbClr val="0000FF"/>
              </a:solidFill>
            </a:endParaRPr>
          </a:p>
          <a:p>
            <a:pPr indent="0" lvl="0" marL="0" rtl="0" algn="l">
              <a:spcBef>
                <a:spcPts val="0"/>
              </a:spcBef>
              <a:spcAft>
                <a:spcPts val="0"/>
              </a:spcAft>
              <a:buNone/>
            </a:pPr>
            <a:r>
              <a:t/>
            </a:r>
            <a:endParaRPr sz="1500">
              <a:solidFill>
                <a:schemeClr val="accent6"/>
              </a:solidFill>
            </a:endParaRPr>
          </a:p>
          <a:p>
            <a:pPr indent="-323850" lvl="0" marL="457200" rtl="0" algn="l">
              <a:spcBef>
                <a:spcPts val="0"/>
              </a:spcBef>
              <a:spcAft>
                <a:spcPts val="0"/>
              </a:spcAft>
              <a:buClr>
                <a:srgbClr val="333333"/>
              </a:buClr>
              <a:buSzPts val="1500"/>
              <a:buChar char="●"/>
            </a:pPr>
            <a:r>
              <a:rPr lang="en" sz="1500">
                <a:solidFill>
                  <a:srgbClr val="333333"/>
                </a:solidFill>
              </a:rPr>
              <a:t>To change and find neighbor solutions of a particular solution,</a:t>
            </a:r>
            <a:endParaRPr sz="1500">
              <a:solidFill>
                <a:srgbClr val="333333"/>
              </a:solidFill>
            </a:endParaRPr>
          </a:p>
          <a:p>
            <a:pPr indent="-323850" lvl="0" marL="457200" rtl="0" algn="l">
              <a:spcBef>
                <a:spcPts val="0"/>
              </a:spcBef>
              <a:spcAft>
                <a:spcPts val="0"/>
              </a:spcAft>
              <a:buClr>
                <a:srgbClr val="333333"/>
              </a:buClr>
              <a:buSzPts val="1500"/>
              <a:buChar char="●"/>
            </a:pPr>
            <a:r>
              <a:rPr lang="en" sz="1500">
                <a:solidFill>
                  <a:srgbClr val="333333"/>
                </a:solidFill>
              </a:rPr>
              <a:t>SWAPPING and SINGLE POINT MUTATION (randomly picking a position and changing its value) is performed such that the constraints are satisfying. For example for a 4 station problem,</a:t>
            </a:r>
            <a:endParaRPr sz="1500">
              <a:solidFill>
                <a:srgbClr val="333333"/>
              </a:solidFill>
            </a:endParaRPr>
          </a:p>
          <a:p>
            <a:pPr indent="0" lvl="0" marL="1371600" rtl="0" algn="l">
              <a:spcBef>
                <a:spcPts val="0"/>
              </a:spcBef>
              <a:spcAft>
                <a:spcPts val="0"/>
              </a:spcAft>
              <a:buNone/>
            </a:pPr>
            <a:r>
              <a:rPr lang="en" sz="1500">
                <a:solidFill>
                  <a:srgbClr val="0000FF"/>
                </a:solidFill>
              </a:rPr>
              <a:t>BEFORE CHANGING - 1 3 1 2</a:t>
            </a:r>
            <a:endParaRPr sz="1500">
              <a:solidFill>
                <a:srgbClr val="0000FF"/>
              </a:solidFill>
            </a:endParaRPr>
          </a:p>
          <a:p>
            <a:pPr indent="0" lvl="0" marL="1371600" rtl="0" algn="l">
              <a:spcBef>
                <a:spcPts val="0"/>
              </a:spcBef>
              <a:spcAft>
                <a:spcPts val="0"/>
              </a:spcAft>
              <a:buNone/>
            </a:pPr>
            <a:r>
              <a:rPr lang="en" sz="1500">
                <a:solidFill>
                  <a:srgbClr val="0000FF"/>
                </a:solidFill>
              </a:rPr>
              <a:t>AFTER PERFORMING SWAP - 1 3 2 1</a:t>
            </a:r>
            <a:r>
              <a:rPr lang="en" sz="1500">
                <a:solidFill>
                  <a:schemeClr val="accent6"/>
                </a:solidFill>
              </a:rPr>
              <a:t> </a:t>
            </a:r>
            <a:r>
              <a:rPr b="1" lang="en" sz="1500">
                <a:solidFill>
                  <a:srgbClr val="FF0000"/>
                </a:solidFill>
              </a:rPr>
              <a:t>(last two positions are swapped)</a:t>
            </a:r>
            <a:endParaRPr b="1" sz="1500">
              <a:solidFill>
                <a:srgbClr val="FF0000"/>
              </a:solidFill>
            </a:endParaRPr>
          </a:p>
          <a:p>
            <a:pPr indent="0" lvl="0" marL="1371600" rtl="0" algn="l">
              <a:spcBef>
                <a:spcPts val="0"/>
              </a:spcBef>
              <a:spcAft>
                <a:spcPts val="0"/>
              </a:spcAft>
              <a:buNone/>
            </a:pPr>
            <a:r>
              <a:rPr lang="en" sz="1500">
                <a:solidFill>
                  <a:srgbClr val="0000FF"/>
                </a:solidFill>
              </a:rPr>
              <a:t>AFTER SINGLE POINT MUTATIONS - 2 3 2 1</a:t>
            </a:r>
            <a:r>
              <a:rPr lang="en" sz="1500">
                <a:solidFill>
                  <a:schemeClr val="accent6"/>
                </a:solidFill>
              </a:rPr>
              <a:t> </a:t>
            </a:r>
            <a:r>
              <a:rPr b="1" lang="en" sz="1500">
                <a:solidFill>
                  <a:srgbClr val="FF0000"/>
                </a:solidFill>
              </a:rPr>
              <a:t>(1st position is mutated)</a:t>
            </a:r>
            <a:endParaRPr b="1" sz="1500">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0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ARCHIMEDES OPTIMISATION ALGORITHM (AOA)</a:t>
            </a:r>
            <a:endParaRPr b="1" sz="2400">
              <a:solidFill>
                <a:srgbClr val="00FFFF"/>
              </a:solidFill>
            </a:endParaRPr>
          </a:p>
        </p:txBody>
      </p:sp>
      <p:sp>
        <p:nvSpPr>
          <p:cNvPr id="671" name="Google Shape;671;p105"/>
          <p:cNvSpPr txBox="1"/>
          <p:nvPr/>
        </p:nvSpPr>
        <p:spPr>
          <a:xfrm>
            <a:off x="128600" y="782250"/>
            <a:ext cx="8826600" cy="2027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The AOA or Archimedes optimisation algorithm works on the basis of Archimedes principle, where buoyant force is exerted on objects partially immersed in water, to maintain their equilibrium.</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Assuming multiple objects immersed in the same fluid, </a:t>
            </a:r>
            <a:r>
              <a:rPr lang="en">
                <a:solidFill>
                  <a:schemeClr val="accent3"/>
                </a:solidFill>
                <a:latin typeface="Roboto"/>
                <a:ea typeface="Roboto"/>
                <a:cs typeface="Roboto"/>
                <a:sym typeface="Roboto"/>
              </a:rPr>
              <a:t>where the objects are analogous to each population member and the fluid media is the search space</a:t>
            </a:r>
            <a:r>
              <a:rPr lang="en">
                <a:latin typeface="Roboto"/>
                <a:ea typeface="Roboto"/>
                <a:cs typeface="Roboto"/>
                <a:sym typeface="Roboto"/>
              </a:rPr>
              <a:t>, each object(member) tries to reach equilibrium (optimised state), which is if the respective buoyant force Fb is equal to the their individual weights Wr.</a:t>
            </a:r>
            <a:endParaRPr>
              <a:latin typeface="Roboto"/>
              <a:ea typeface="Roboto"/>
              <a:cs typeface="Roboto"/>
              <a:sym typeface="Roboto"/>
            </a:endParaRPr>
          </a:p>
          <a:p>
            <a:pPr indent="0" lvl="0" marL="457200" rtl="0" algn="l">
              <a:lnSpc>
                <a:spcPct val="115000"/>
              </a:lnSpc>
              <a:spcBef>
                <a:spcPts val="1600"/>
              </a:spcBef>
              <a:spcAft>
                <a:spcPts val="1600"/>
              </a:spcAft>
              <a:buNone/>
            </a:pPr>
            <a:r>
              <a:t/>
            </a:r>
            <a:endParaRPr>
              <a:latin typeface="Roboto"/>
              <a:ea typeface="Roboto"/>
              <a:cs typeface="Roboto"/>
              <a:sym typeface="Roboto"/>
            </a:endParaRPr>
          </a:p>
        </p:txBody>
      </p:sp>
      <p:sp>
        <p:nvSpPr>
          <p:cNvPr id="672" name="Google Shape;672;p105"/>
          <p:cNvSpPr txBox="1"/>
          <p:nvPr/>
        </p:nvSpPr>
        <p:spPr>
          <a:xfrm>
            <a:off x="128600" y="2291900"/>
            <a:ext cx="3579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MATHEMATICAL FORMULAE USED:</a:t>
            </a:r>
            <a:endParaRPr b="1" sz="1600">
              <a:solidFill>
                <a:schemeClr val="dk1"/>
              </a:solidFill>
              <a:latin typeface="Roboto"/>
              <a:ea typeface="Roboto"/>
              <a:cs typeface="Roboto"/>
              <a:sym typeface="Roboto"/>
            </a:endParaRPr>
          </a:p>
        </p:txBody>
      </p:sp>
      <p:pic>
        <p:nvPicPr>
          <p:cNvPr id="673" name="Google Shape;673;p105"/>
          <p:cNvPicPr preferRelativeResize="0"/>
          <p:nvPr/>
        </p:nvPicPr>
        <p:blipFill>
          <a:blip r:embed="rId3">
            <a:alphaModFix/>
          </a:blip>
          <a:stretch>
            <a:fillRect/>
          </a:stretch>
        </p:blipFill>
        <p:spPr>
          <a:xfrm>
            <a:off x="1000125" y="2669450"/>
            <a:ext cx="2324100" cy="774125"/>
          </a:xfrm>
          <a:prstGeom prst="rect">
            <a:avLst/>
          </a:prstGeom>
          <a:noFill/>
          <a:ln>
            <a:noFill/>
          </a:ln>
        </p:spPr>
      </p:pic>
      <p:pic>
        <p:nvPicPr>
          <p:cNvPr id="674" name="Google Shape;674;p105"/>
          <p:cNvPicPr preferRelativeResize="0"/>
          <p:nvPr/>
        </p:nvPicPr>
        <p:blipFill>
          <a:blip r:embed="rId4">
            <a:alphaModFix/>
          </a:blip>
          <a:stretch>
            <a:fillRect/>
          </a:stretch>
        </p:blipFill>
        <p:spPr>
          <a:xfrm>
            <a:off x="1628775" y="3443575"/>
            <a:ext cx="1695450" cy="809625"/>
          </a:xfrm>
          <a:prstGeom prst="rect">
            <a:avLst/>
          </a:prstGeom>
          <a:noFill/>
          <a:ln>
            <a:noFill/>
          </a:ln>
        </p:spPr>
      </p:pic>
      <p:pic>
        <p:nvPicPr>
          <p:cNvPr id="675" name="Google Shape;675;p105"/>
          <p:cNvPicPr preferRelativeResize="0"/>
          <p:nvPr/>
        </p:nvPicPr>
        <p:blipFill rotWithShape="1">
          <a:blip r:embed="rId5">
            <a:alphaModFix/>
          </a:blip>
          <a:srcRect b="0" l="0" r="0" t="32944"/>
          <a:stretch/>
        </p:blipFill>
        <p:spPr>
          <a:xfrm>
            <a:off x="0" y="4253200"/>
            <a:ext cx="3324225" cy="881400"/>
          </a:xfrm>
          <a:prstGeom prst="rect">
            <a:avLst/>
          </a:prstGeom>
          <a:noFill/>
          <a:ln>
            <a:noFill/>
          </a:ln>
        </p:spPr>
      </p:pic>
      <p:sp>
        <p:nvSpPr>
          <p:cNvPr id="676" name="Google Shape;676;p105"/>
          <p:cNvSpPr txBox="1"/>
          <p:nvPr/>
        </p:nvSpPr>
        <p:spPr>
          <a:xfrm>
            <a:off x="3438450" y="2571750"/>
            <a:ext cx="5486400" cy="2683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600"/>
              </a:spcBef>
              <a:spcAft>
                <a:spcPts val="0"/>
              </a:spcAft>
              <a:buNone/>
            </a:pPr>
            <a:r>
              <a:rPr lang="en">
                <a:solidFill>
                  <a:schemeClr val="accent3"/>
                </a:solidFill>
                <a:latin typeface="Roboto"/>
                <a:ea typeface="Roboto"/>
                <a:cs typeface="Roboto"/>
                <a:sym typeface="Roboto"/>
              </a:rPr>
              <a:t>p</a:t>
            </a:r>
            <a:r>
              <a:rPr lang="en">
                <a:latin typeface="Roboto"/>
                <a:ea typeface="Roboto"/>
                <a:cs typeface="Roboto"/>
                <a:sym typeface="Roboto"/>
              </a:rPr>
              <a:t> → Density;    </a:t>
            </a:r>
            <a:endParaRPr>
              <a:latin typeface="Roboto"/>
              <a:ea typeface="Roboto"/>
              <a:cs typeface="Roboto"/>
              <a:sym typeface="Roboto"/>
            </a:endParaRPr>
          </a:p>
          <a:p>
            <a:pPr indent="0" lvl="0" marL="0" rtl="0" algn="l">
              <a:lnSpc>
                <a:spcPct val="100000"/>
              </a:lnSpc>
              <a:spcBef>
                <a:spcPts val="1600"/>
              </a:spcBef>
              <a:spcAft>
                <a:spcPts val="0"/>
              </a:spcAft>
              <a:buNone/>
            </a:pPr>
            <a:r>
              <a:rPr lang="en">
                <a:solidFill>
                  <a:schemeClr val="accent3"/>
                </a:solidFill>
                <a:latin typeface="Roboto"/>
                <a:ea typeface="Roboto"/>
                <a:cs typeface="Roboto"/>
                <a:sym typeface="Roboto"/>
              </a:rPr>
              <a:t>v</a:t>
            </a:r>
            <a:r>
              <a:rPr lang="en">
                <a:solidFill>
                  <a:schemeClr val="dk1"/>
                </a:solidFill>
                <a:latin typeface="Roboto"/>
                <a:ea typeface="Roboto"/>
                <a:cs typeface="Roboto"/>
                <a:sym typeface="Roboto"/>
              </a:rPr>
              <a:t> </a:t>
            </a:r>
            <a:r>
              <a:rPr lang="en">
                <a:latin typeface="Roboto"/>
                <a:ea typeface="Roboto"/>
                <a:cs typeface="Roboto"/>
                <a:sym typeface="Roboto"/>
              </a:rPr>
              <a:t>→ Volume;   </a:t>
            </a:r>
            <a:r>
              <a:rPr lang="en">
                <a:solidFill>
                  <a:schemeClr val="accent3"/>
                </a:solidFill>
                <a:latin typeface="Roboto"/>
                <a:ea typeface="Roboto"/>
                <a:cs typeface="Roboto"/>
                <a:sym typeface="Roboto"/>
              </a:rPr>
              <a:t> </a:t>
            </a:r>
            <a:endParaRPr>
              <a:solidFill>
                <a:schemeClr val="accent3"/>
              </a:solidFill>
              <a:latin typeface="Roboto"/>
              <a:ea typeface="Roboto"/>
              <a:cs typeface="Roboto"/>
              <a:sym typeface="Roboto"/>
            </a:endParaRPr>
          </a:p>
          <a:p>
            <a:pPr indent="0" lvl="0" marL="0" rtl="0" algn="l">
              <a:lnSpc>
                <a:spcPct val="100000"/>
              </a:lnSpc>
              <a:spcBef>
                <a:spcPts val="1600"/>
              </a:spcBef>
              <a:spcAft>
                <a:spcPts val="0"/>
              </a:spcAft>
              <a:buNone/>
            </a:pPr>
            <a:r>
              <a:rPr lang="en">
                <a:solidFill>
                  <a:schemeClr val="accent3"/>
                </a:solidFill>
                <a:latin typeface="Roboto"/>
                <a:ea typeface="Roboto"/>
                <a:cs typeface="Roboto"/>
                <a:sym typeface="Roboto"/>
              </a:rPr>
              <a:t>a</a:t>
            </a:r>
            <a:r>
              <a:rPr lang="en">
                <a:latin typeface="Roboto"/>
                <a:ea typeface="Roboto"/>
                <a:cs typeface="Roboto"/>
                <a:sym typeface="Roboto"/>
              </a:rPr>
              <a:t> → acceleration due to gravity;</a:t>
            </a:r>
            <a:endParaRPr>
              <a:latin typeface="Roboto"/>
              <a:ea typeface="Roboto"/>
              <a:cs typeface="Roboto"/>
              <a:sym typeface="Roboto"/>
            </a:endParaRPr>
          </a:p>
          <a:p>
            <a:pPr indent="0" lvl="0" marL="0" rtl="0" algn="l">
              <a:lnSpc>
                <a:spcPct val="100000"/>
              </a:lnSpc>
              <a:spcBef>
                <a:spcPts val="1600"/>
              </a:spcBef>
              <a:spcAft>
                <a:spcPts val="0"/>
              </a:spcAft>
              <a:buNone/>
            </a:pPr>
            <a:r>
              <a:rPr lang="en">
                <a:latin typeface="Roboto"/>
                <a:ea typeface="Roboto"/>
                <a:cs typeface="Roboto"/>
                <a:sym typeface="Roboto"/>
              </a:rPr>
              <a:t>Subscripts: </a:t>
            </a:r>
            <a:r>
              <a:rPr lang="en">
                <a:solidFill>
                  <a:schemeClr val="accent3"/>
                </a:solidFill>
                <a:latin typeface="Roboto"/>
                <a:ea typeface="Roboto"/>
                <a:cs typeface="Roboto"/>
                <a:sym typeface="Roboto"/>
              </a:rPr>
              <a:t>b</a:t>
            </a:r>
            <a:r>
              <a:rPr lang="en">
                <a:latin typeface="Roboto"/>
                <a:ea typeface="Roboto"/>
                <a:cs typeface="Roboto"/>
                <a:sym typeface="Roboto"/>
              </a:rPr>
              <a:t> for fluid and </a:t>
            </a:r>
            <a:r>
              <a:rPr lang="en">
                <a:solidFill>
                  <a:schemeClr val="accent3"/>
                </a:solidFill>
                <a:latin typeface="Roboto"/>
                <a:ea typeface="Roboto"/>
                <a:cs typeface="Roboto"/>
                <a:sym typeface="Roboto"/>
              </a:rPr>
              <a:t>o </a:t>
            </a:r>
            <a:r>
              <a:rPr lang="en">
                <a:latin typeface="Roboto"/>
                <a:ea typeface="Roboto"/>
                <a:cs typeface="Roboto"/>
                <a:sym typeface="Roboto"/>
              </a:rPr>
              <a:t>for each immersed object.</a:t>
            </a:r>
            <a:endParaRPr>
              <a:latin typeface="Roboto"/>
              <a:ea typeface="Roboto"/>
              <a:cs typeface="Roboto"/>
              <a:sym typeface="Roboto"/>
            </a:endParaRPr>
          </a:p>
          <a:p>
            <a:pPr indent="0" lvl="0" marL="0" rtl="0" algn="l">
              <a:spcBef>
                <a:spcPts val="1600"/>
              </a:spcBef>
              <a:spcAft>
                <a:spcPts val="0"/>
              </a:spcAft>
              <a:buNone/>
            </a:pPr>
            <a:r>
              <a:rPr lang="en" sz="5300">
                <a:latin typeface="Roboto"/>
                <a:ea typeface="Roboto"/>
                <a:cs typeface="Roboto"/>
                <a:sym typeface="Roboto"/>
              </a:rPr>
              <a:t>}</a:t>
            </a:r>
            <a:r>
              <a:rPr lang="en" sz="4300">
                <a:latin typeface="Roboto"/>
                <a:ea typeface="Roboto"/>
                <a:cs typeface="Roboto"/>
                <a:sym typeface="Roboto"/>
              </a:rPr>
              <a:t> </a:t>
            </a:r>
            <a:endParaRPr>
              <a:latin typeface="Roboto"/>
              <a:ea typeface="Roboto"/>
              <a:cs typeface="Roboto"/>
              <a:sym typeface="Roboto"/>
            </a:endParaRPr>
          </a:p>
        </p:txBody>
      </p:sp>
      <p:sp>
        <p:nvSpPr>
          <p:cNvPr id="677" name="Google Shape;677;p105"/>
          <p:cNvSpPr txBox="1"/>
          <p:nvPr/>
        </p:nvSpPr>
        <p:spPr>
          <a:xfrm>
            <a:off x="3707600" y="4355075"/>
            <a:ext cx="6011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The equilibrium state equation used when there is another force influenced on the object like collision with another neighbouring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object (r) </a:t>
            </a:r>
            <a:endParaRPr>
              <a:latin typeface="Roboto"/>
              <a:ea typeface="Roboto"/>
              <a:cs typeface="Roboto"/>
              <a:sym typeface="Roboto"/>
            </a:endParaRPr>
          </a:p>
        </p:txBody>
      </p:sp>
      <p:pic>
        <p:nvPicPr>
          <p:cNvPr id="678" name="Google Shape;678;p105"/>
          <p:cNvPicPr preferRelativeResize="0"/>
          <p:nvPr/>
        </p:nvPicPr>
        <p:blipFill>
          <a:blip r:embed="rId6">
            <a:alphaModFix/>
          </a:blip>
          <a:stretch>
            <a:fillRect/>
          </a:stretch>
        </p:blipFill>
        <p:spPr>
          <a:xfrm>
            <a:off x="6180250" y="2117575"/>
            <a:ext cx="2595400" cy="15905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0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GENERAL FLOW OF AOA</a:t>
            </a:r>
            <a:endParaRPr b="1" sz="2400"/>
          </a:p>
        </p:txBody>
      </p:sp>
      <p:sp>
        <p:nvSpPr>
          <p:cNvPr id="684" name="Google Shape;684;p106"/>
          <p:cNvSpPr txBox="1"/>
          <p:nvPr/>
        </p:nvSpPr>
        <p:spPr>
          <a:xfrm>
            <a:off x="0" y="672625"/>
            <a:ext cx="50685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4285F4"/>
              </a:solidFill>
              <a:latin typeface="Roboto"/>
              <a:ea typeface="Roboto"/>
              <a:cs typeface="Roboto"/>
              <a:sym typeface="Roboto"/>
            </a:endParaRPr>
          </a:p>
        </p:txBody>
      </p:sp>
      <p:sp>
        <p:nvSpPr>
          <p:cNvPr id="685" name="Google Shape;685;p106"/>
          <p:cNvSpPr txBox="1"/>
          <p:nvPr/>
        </p:nvSpPr>
        <p:spPr>
          <a:xfrm>
            <a:off x="98250" y="823825"/>
            <a:ext cx="5709600" cy="4263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300">
                <a:solidFill>
                  <a:srgbClr val="1B212C"/>
                </a:solidFill>
                <a:latin typeface="Times New Roman"/>
                <a:ea typeface="Times New Roman"/>
                <a:cs typeface="Times New Roman"/>
                <a:sym typeface="Times New Roman"/>
              </a:rPr>
              <a:t>Initialize a random population, velocity, density, volume, acceleration</a:t>
            </a:r>
            <a:endParaRPr b="1" sz="1300">
              <a:solidFill>
                <a:srgbClr val="1B212C"/>
              </a:solidFill>
              <a:latin typeface="Times New Roman"/>
              <a:ea typeface="Times New Roman"/>
              <a:cs typeface="Times New Roman"/>
              <a:sym typeface="Times New Roman"/>
            </a:endParaRPr>
          </a:p>
          <a:p>
            <a:pPr indent="0" lvl="0" marL="0" rtl="0" algn="l">
              <a:lnSpc>
                <a:spcPct val="100000"/>
              </a:lnSpc>
              <a:spcBef>
                <a:spcPts val="1800"/>
              </a:spcBef>
              <a:spcAft>
                <a:spcPts val="0"/>
              </a:spcAft>
              <a:buNone/>
            </a:pPr>
            <a:r>
              <a:rPr b="1" lang="en" sz="1300">
                <a:solidFill>
                  <a:srgbClr val="1B212C"/>
                </a:solidFill>
                <a:latin typeface="Times New Roman"/>
                <a:ea typeface="Times New Roman"/>
                <a:cs typeface="Times New Roman"/>
                <a:sym typeface="Times New Roman"/>
              </a:rPr>
              <a:t>For t=1 to T (termination criteria)</a:t>
            </a:r>
            <a:endParaRPr b="1" sz="1300">
              <a:solidFill>
                <a:srgbClr val="1B212C"/>
              </a:solidFill>
              <a:latin typeface="Times New Roman"/>
              <a:ea typeface="Times New Roman"/>
              <a:cs typeface="Times New Roman"/>
              <a:sym typeface="Times New Roman"/>
            </a:endParaRPr>
          </a:p>
          <a:p>
            <a:pPr indent="0" lvl="0" marL="0" rtl="0" algn="l">
              <a:lnSpc>
                <a:spcPct val="100000"/>
              </a:lnSpc>
              <a:spcBef>
                <a:spcPts val="1800"/>
              </a:spcBef>
              <a:spcAft>
                <a:spcPts val="0"/>
              </a:spcAft>
              <a:buNone/>
            </a:pPr>
            <a:r>
              <a:rPr b="1" lang="en" sz="1300">
                <a:solidFill>
                  <a:srgbClr val="1B212C"/>
                </a:solidFill>
                <a:latin typeface="Times New Roman"/>
                <a:ea typeface="Times New Roman"/>
                <a:cs typeface="Times New Roman"/>
                <a:sym typeface="Times New Roman"/>
              </a:rPr>
              <a:t>       For i=1 to P (population size)</a:t>
            </a:r>
            <a:endParaRPr b="1" sz="1300">
              <a:solidFill>
                <a:srgbClr val="1B212C"/>
              </a:solidFill>
              <a:latin typeface="Times New Roman"/>
              <a:ea typeface="Times New Roman"/>
              <a:cs typeface="Times New Roman"/>
              <a:sym typeface="Times New Roman"/>
            </a:endParaRPr>
          </a:p>
          <a:p>
            <a:pPr indent="0" lvl="0" marL="0" rtl="0" algn="l">
              <a:lnSpc>
                <a:spcPct val="100000"/>
              </a:lnSpc>
              <a:spcBef>
                <a:spcPts val="1800"/>
              </a:spcBef>
              <a:spcAft>
                <a:spcPts val="0"/>
              </a:spcAft>
              <a:buNone/>
            </a:pPr>
            <a:r>
              <a:rPr b="1" lang="en" sz="1300">
                <a:solidFill>
                  <a:srgbClr val="1B212C"/>
                </a:solidFill>
                <a:latin typeface="Times New Roman"/>
                <a:ea typeface="Times New Roman"/>
                <a:cs typeface="Times New Roman"/>
                <a:sym typeface="Times New Roman"/>
              </a:rPr>
              <a:t>           1.</a:t>
            </a:r>
            <a:r>
              <a:rPr b="1" lang="en" sz="800">
                <a:solidFill>
                  <a:srgbClr val="1B212C"/>
                </a:solidFill>
                <a:latin typeface="Times New Roman"/>
                <a:ea typeface="Times New Roman"/>
                <a:cs typeface="Times New Roman"/>
                <a:sym typeface="Times New Roman"/>
              </a:rPr>
              <a:t>      </a:t>
            </a:r>
            <a:r>
              <a:rPr b="1" lang="en" sz="1300">
                <a:solidFill>
                  <a:srgbClr val="1B212C"/>
                </a:solidFill>
                <a:latin typeface="Times New Roman"/>
                <a:ea typeface="Times New Roman"/>
                <a:cs typeface="Times New Roman"/>
                <a:sym typeface="Times New Roman"/>
              </a:rPr>
              <a:t>UPDATE density </a:t>
            </a:r>
            <a:r>
              <a:rPr b="1" lang="en" sz="1300">
                <a:solidFill>
                  <a:schemeClr val="accent3"/>
                </a:solidFill>
                <a:latin typeface="Times New Roman"/>
                <a:ea typeface="Times New Roman"/>
                <a:cs typeface="Times New Roman"/>
                <a:sym typeface="Times New Roman"/>
              </a:rPr>
              <a:t>([1 x P] array)</a:t>
            </a:r>
            <a:r>
              <a:rPr b="1" lang="en" sz="1300">
                <a:solidFill>
                  <a:srgbClr val="1B212C"/>
                </a:solidFill>
                <a:latin typeface="Times New Roman"/>
                <a:ea typeface="Times New Roman"/>
                <a:cs typeface="Times New Roman"/>
                <a:sym typeface="Times New Roman"/>
              </a:rPr>
              <a:t> and volume </a:t>
            </a:r>
            <a:r>
              <a:rPr b="1" lang="en" sz="1300">
                <a:solidFill>
                  <a:schemeClr val="accent3"/>
                </a:solidFill>
                <a:latin typeface="Times New Roman"/>
                <a:ea typeface="Times New Roman"/>
                <a:cs typeface="Times New Roman"/>
                <a:sym typeface="Times New Roman"/>
              </a:rPr>
              <a:t>([1 x P] array)</a:t>
            </a:r>
            <a:endParaRPr b="1" sz="1300">
              <a:solidFill>
                <a:schemeClr val="accent3"/>
              </a:solidFill>
              <a:latin typeface="Times New Roman"/>
              <a:ea typeface="Times New Roman"/>
              <a:cs typeface="Times New Roman"/>
              <a:sym typeface="Times New Roman"/>
            </a:endParaRPr>
          </a:p>
          <a:p>
            <a:pPr indent="0" lvl="0" marL="0" rtl="0" algn="l">
              <a:lnSpc>
                <a:spcPct val="100000"/>
              </a:lnSpc>
              <a:spcBef>
                <a:spcPts val="1800"/>
              </a:spcBef>
              <a:spcAft>
                <a:spcPts val="0"/>
              </a:spcAft>
              <a:buNone/>
            </a:pPr>
            <a:r>
              <a:rPr b="1" lang="en" sz="1300">
                <a:solidFill>
                  <a:srgbClr val="1B212C"/>
                </a:solidFill>
                <a:latin typeface="Times New Roman"/>
                <a:ea typeface="Times New Roman"/>
                <a:cs typeface="Times New Roman"/>
                <a:sym typeface="Times New Roman"/>
              </a:rPr>
              <a:t>           2.</a:t>
            </a:r>
            <a:r>
              <a:rPr b="1" lang="en" sz="800">
                <a:solidFill>
                  <a:srgbClr val="1B212C"/>
                </a:solidFill>
                <a:latin typeface="Times New Roman"/>
                <a:ea typeface="Times New Roman"/>
                <a:cs typeface="Times New Roman"/>
                <a:sym typeface="Times New Roman"/>
              </a:rPr>
              <a:t>      </a:t>
            </a:r>
            <a:r>
              <a:rPr b="1" lang="en" sz="1300">
                <a:solidFill>
                  <a:srgbClr val="1B212C"/>
                </a:solidFill>
                <a:latin typeface="Times New Roman"/>
                <a:ea typeface="Times New Roman"/>
                <a:cs typeface="Times New Roman"/>
                <a:sym typeface="Times New Roman"/>
              </a:rPr>
              <a:t>UPDATE TF</a:t>
            </a:r>
            <a:r>
              <a:rPr b="1" lang="en" sz="1300">
                <a:latin typeface="Times New Roman"/>
                <a:ea typeface="Times New Roman"/>
                <a:cs typeface="Times New Roman"/>
                <a:sym typeface="Times New Roman"/>
              </a:rPr>
              <a:t> </a:t>
            </a:r>
            <a:r>
              <a:rPr b="1" lang="en" sz="1300">
                <a:solidFill>
                  <a:schemeClr val="accent3"/>
                </a:solidFill>
                <a:latin typeface="Times New Roman"/>
                <a:ea typeface="Times New Roman"/>
                <a:cs typeface="Times New Roman"/>
                <a:sym typeface="Times New Roman"/>
              </a:rPr>
              <a:t>(transfer operator)</a:t>
            </a:r>
            <a:r>
              <a:rPr b="1" lang="en" sz="1300">
                <a:latin typeface="Times New Roman"/>
                <a:ea typeface="Times New Roman"/>
                <a:cs typeface="Times New Roman"/>
                <a:sym typeface="Times New Roman"/>
              </a:rPr>
              <a:t> </a:t>
            </a:r>
            <a:r>
              <a:rPr b="1" lang="en" sz="1300">
                <a:solidFill>
                  <a:srgbClr val="1B212C"/>
                </a:solidFill>
                <a:latin typeface="Times New Roman"/>
                <a:ea typeface="Times New Roman"/>
                <a:cs typeface="Times New Roman"/>
                <a:sym typeface="Times New Roman"/>
              </a:rPr>
              <a:t>&amp; d </a:t>
            </a:r>
            <a:r>
              <a:rPr b="1" lang="en" sz="1300">
                <a:solidFill>
                  <a:schemeClr val="accent3"/>
                </a:solidFill>
                <a:latin typeface="Times New Roman"/>
                <a:ea typeface="Times New Roman"/>
                <a:cs typeface="Times New Roman"/>
                <a:sym typeface="Times New Roman"/>
              </a:rPr>
              <a:t>(density decreasing factor)</a:t>
            </a:r>
            <a:r>
              <a:rPr b="1" lang="en" sz="1300">
                <a:latin typeface="Times New Roman"/>
                <a:ea typeface="Times New Roman"/>
                <a:cs typeface="Times New Roman"/>
                <a:sym typeface="Times New Roman"/>
              </a:rPr>
              <a:t> </a:t>
            </a:r>
            <a:r>
              <a:rPr b="1" lang="en" sz="1300">
                <a:solidFill>
                  <a:srgbClr val="1B212C"/>
                </a:solidFill>
                <a:latin typeface="Times New Roman"/>
                <a:ea typeface="Times New Roman"/>
                <a:cs typeface="Times New Roman"/>
                <a:sym typeface="Times New Roman"/>
              </a:rPr>
              <a:t>	</a:t>
            </a:r>
            <a:endParaRPr b="1" sz="1300">
              <a:solidFill>
                <a:srgbClr val="1B212C"/>
              </a:solidFill>
              <a:latin typeface="Times New Roman"/>
              <a:ea typeface="Times New Roman"/>
              <a:cs typeface="Times New Roman"/>
              <a:sym typeface="Times New Roman"/>
            </a:endParaRPr>
          </a:p>
          <a:p>
            <a:pPr indent="0" lvl="0" marL="0" rtl="0" algn="l">
              <a:lnSpc>
                <a:spcPct val="100000"/>
              </a:lnSpc>
              <a:spcBef>
                <a:spcPts val="1800"/>
              </a:spcBef>
              <a:spcAft>
                <a:spcPts val="0"/>
              </a:spcAft>
              <a:buNone/>
            </a:pPr>
            <a:r>
              <a:rPr b="1" lang="en" sz="1300">
                <a:solidFill>
                  <a:srgbClr val="1B212C"/>
                </a:solidFill>
                <a:latin typeface="Times New Roman"/>
                <a:ea typeface="Times New Roman"/>
                <a:cs typeface="Times New Roman"/>
                <a:sym typeface="Times New Roman"/>
              </a:rPr>
              <a:t>           3.</a:t>
            </a:r>
            <a:r>
              <a:rPr b="1" lang="en" sz="800">
                <a:solidFill>
                  <a:srgbClr val="1B212C"/>
                </a:solidFill>
                <a:latin typeface="Times New Roman"/>
                <a:ea typeface="Times New Roman"/>
                <a:cs typeface="Times New Roman"/>
                <a:sym typeface="Times New Roman"/>
              </a:rPr>
              <a:t>      </a:t>
            </a:r>
            <a:r>
              <a:rPr b="1" lang="en" sz="1300">
                <a:solidFill>
                  <a:srgbClr val="1B212C"/>
                </a:solidFill>
                <a:latin typeface="Times New Roman"/>
                <a:ea typeface="Times New Roman"/>
                <a:cs typeface="Times New Roman"/>
                <a:sym typeface="Times New Roman"/>
              </a:rPr>
              <a:t>UPDATE acceleration </a:t>
            </a:r>
            <a:r>
              <a:rPr b="1" lang="en" sz="1300">
                <a:solidFill>
                  <a:schemeClr val="accent3"/>
                </a:solidFill>
                <a:latin typeface="Times New Roman"/>
                <a:ea typeface="Times New Roman"/>
                <a:cs typeface="Times New Roman"/>
                <a:sym typeface="Times New Roman"/>
              </a:rPr>
              <a:t>([1 x P] array) </a:t>
            </a:r>
            <a:r>
              <a:rPr b="1" lang="en" sz="1300">
                <a:solidFill>
                  <a:srgbClr val="1B212C"/>
                </a:solidFill>
                <a:latin typeface="Times New Roman"/>
                <a:ea typeface="Times New Roman"/>
                <a:cs typeface="Times New Roman"/>
                <a:sym typeface="Times New Roman"/>
              </a:rPr>
              <a:t>      	</a:t>
            </a:r>
            <a:endParaRPr b="1" sz="1300">
              <a:solidFill>
                <a:srgbClr val="1B212C"/>
              </a:solidFill>
              <a:latin typeface="Times New Roman"/>
              <a:ea typeface="Times New Roman"/>
              <a:cs typeface="Times New Roman"/>
              <a:sym typeface="Times New Roman"/>
            </a:endParaRPr>
          </a:p>
          <a:p>
            <a:pPr indent="0" lvl="0" marL="0" rtl="0" algn="l">
              <a:lnSpc>
                <a:spcPct val="100000"/>
              </a:lnSpc>
              <a:spcBef>
                <a:spcPts val="1800"/>
              </a:spcBef>
              <a:spcAft>
                <a:spcPts val="0"/>
              </a:spcAft>
              <a:buNone/>
            </a:pPr>
            <a:r>
              <a:rPr b="1" lang="en" sz="1300">
                <a:solidFill>
                  <a:srgbClr val="1B212C"/>
                </a:solidFill>
                <a:latin typeface="Times New Roman"/>
                <a:ea typeface="Times New Roman"/>
                <a:cs typeface="Times New Roman"/>
                <a:sym typeface="Times New Roman"/>
              </a:rPr>
              <a:t>           4.</a:t>
            </a:r>
            <a:r>
              <a:rPr b="1" lang="en" sz="800">
                <a:solidFill>
                  <a:srgbClr val="1B212C"/>
                </a:solidFill>
                <a:latin typeface="Times New Roman"/>
                <a:ea typeface="Times New Roman"/>
                <a:cs typeface="Times New Roman"/>
                <a:sym typeface="Times New Roman"/>
              </a:rPr>
              <a:t>      </a:t>
            </a:r>
            <a:r>
              <a:rPr b="1" lang="en" sz="1300">
                <a:solidFill>
                  <a:srgbClr val="1B212C"/>
                </a:solidFill>
                <a:latin typeface="Times New Roman"/>
                <a:ea typeface="Times New Roman"/>
                <a:cs typeface="Times New Roman"/>
                <a:sym typeface="Times New Roman"/>
              </a:rPr>
              <a:t>NORMALISE acceleration</a:t>
            </a:r>
            <a:endParaRPr b="1" sz="1300">
              <a:solidFill>
                <a:srgbClr val="1B212C"/>
              </a:solidFill>
              <a:latin typeface="Times New Roman"/>
              <a:ea typeface="Times New Roman"/>
              <a:cs typeface="Times New Roman"/>
              <a:sym typeface="Times New Roman"/>
            </a:endParaRPr>
          </a:p>
          <a:p>
            <a:pPr indent="0" lvl="0" marL="0" rtl="0" algn="l">
              <a:lnSpc>
                <a:spcPct val="100000"/>
              </a:lnSpc>
              <a:spcBef>
                <a:spcPts val="1800"/>
              </a:spcBef>
              <a:spcAft>
                <a:spcPts val="0"/>
              </a:spcAft>
              <a:buNone/>
            </a:pPr>
            <a:r>
              <a:rPr b="1" lang="en" sz="1300">
                <a:solidFill>
                  <a:srgbClr val="1B212C"/>
                </a:solidFill>
                <a:latin typeface="Times New Roman"/>
                <a:ea typeface="Times New Roman"/>
                <a:cs typeface="Times New Roman"/>
                <a:sym typeface="Times New Roman"/>
              </a:rPr>
              <a:t>           5.</a:t>
            </a:r>
            <a:r>
              <a:rPr b="1" lang="en" sz="800">
                <a:solidFill>
                  <a:srgbClr val="1B212C"/>
                </a:solidFill>
                <a:latin typeface="Times New Roman"/>
                <a:ea typeface="Times New Roman"/>
                <a:cs typeface="Times New Roman"/>
                <a:sym typeface="Times New Roman"/>
              </a:rPr>
              <a:t>      </a:t>
            </a:r>
            <a:r>
              <a:rPr b="1" lang="en" sz="1300">
                <a:solidFill>
                  <a:srgbClr val="1B212C"/>
                </a:solidFill>
                <a:latin typeface="Times New Roman"/>
                <a:ea typeface="Times New Roman"/>
                <a:cs typeface="Times New Roman"/>
                <a:sym typeface="Times New Roman"/>
              </a:rPr>
              <a:t>UPDATE POPULATION using the updated parameters  	</a:t>
            </a:r>
            <a:endParaRPr b="1" sz="1300">
              <a:solidFill>
                <a:srgbClr val="1B212C"/>
              </a:solidFill>
              <a:latin typeface="Times New Roman"/>
              <a:ea typeface="Times New Roman"/>
              <a:cs typeface="Times New Roman"/>
              <a:sym typeface="Times New Roman"/>
            </a:endParaRPr>
          </a:p>
          <a:p>
            <a:pPr indent="0" lvl="0" marL="0" rtl="0" algn="l">
              <a:lnSpc>
                <a:spcPct val="100000"/>
              </a:lnSpc>
              <a:spcBef>
                <a:spcPts val="1800"/>
              </a:spcBef>
              <a:spcAft>
                <a:spcPts val="0"/>
              </a:spcAft>
              <a:buNone/>
            </a:pPr>
            <a:r>
              <a:rPr b="1" lang="en" sz="1300">
                <a:solidFill>
                  <a:srgbClr val="1B212C"/>
                </a:solidFill>
                <a:latin typeface="Times New Roman"/>
                <a:ea typeface="Times New Roman"/>
                <a:cs typeface="Times New Roman"/>
                <a:sym typeface="Times New Roman"/>
              </a:rPr>
              <a:t>        </a:t>
            </a:r>
            <a:r>
              <a:rPr lang="en" sz="1300">
                <a:solidFill>
                  <a:srgbClr val="1B212C"/>
                </a:solidFill>
                <a:latin typeface="Times New Roman"/>
                <a:ea typeface="Times New Roman"/>
                <a:cs typeface="Times New Roman"/>
                <a:sym typeface="Times New Roman"/>
              </a:rPr>
              <a:t>END</a:t>
            </a:r>
            <a:endParaRPr sz="1300">
              <a:solidFill>
                <a:srgbClr val="1B212C"/>
              </a:solidFill>
              <a:latin typeface="Times New Roman"/>
              <a:ea typeface="Times New Roman"/>
              <a:cs typeface="Times New Roman"/>
              <a:sym typeface="Times New Roman"/>
            </a:endParaRPr>
          </a:p>
          <a:p>
            <a:pPr indent="0" lvl="0" marL="0" rtl="0" algn="l">
              <a:lnSpc>
                <a:spcPct val="100000"/>
              </a:lnSpc>
              <a:spcBef>
                <a:spcPts val="1800"/>
              </a:spcBef>
              <a:spcAft>
                <a:spcPts val="1800"/>
              </a:spcAft>
              <a:buNone/>
            </a:pPr>
            <a:r>
              <a:rPr lang="en" sz="1300">
                <a:solidFill>
                  <a:srgbClr val="1B212C"/>
                </a:solidFill>
                <a:latin typeface="Times New Roman"/>
                <a:ea typeface="Times New Roman"/>
                <a:cs typeface="Times New Roman"/>
                <a:sym typeface="Times New Roman"/>
              </a:rPr>
              <a:t>END</a:t>
            </a:r>
            <a:endParaRPr>
              <a:solidFill>
                <a:srgbClr val="333333"/>
              </a:solidFill>
              <a:latin typeface="Lato"/>
              <a:ea typeface="Lato"/>
              <a:cs typeface="Lato"/>
              <a:sym typeface="Lato"/>
            </a:endParaRPr>
          </a:p>
        </p:txBody>
      </p:sp>
      <p:sp>
        <p:nvSpPr>
          <p:cNvPr id="686" name="Google Shape;686;p106"/>
          <p:cNvSpPr txBox="1"/>
          <p:nvPr/>
        </p:nvSpPr>
        <p:spPr>
          <a:xfrm>
            <a:off x="5993200" y="2755525"/>
            <a:ext cx="5569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pic>
        <p:nvPicPr>
          <p:cNvPr id="687" name="Google Shape;687;p106"/>
          <p:cNvPicPr preferRelativeResize="0"/>
          <p:nvPr/>
        </p:nvPicPr>
        <p:blipFill>
          <a:blip r:embed="rId3">
            <a:alphaModFix/>
          </a:blip>
          <a:stretch>
            <a:fillRect/>
          </a:stretch>
        </p:blipFill>
        <p:spPr>
          <a:xfrm>
            <a:off x="5248325" y="3122375"/>
            <a:ext cx="3708499" cy="1789375"/>
          </a:xfrm>
          <a:prstGeom prst="rect">
            <a:avLst/>
          </a:prstGeom>
          <a:noFill/>
          <a:ln>
            <a:noFill/>
          </a:ln>
        </p:spPr>
      </p:pic>
      <p:pic>
        <p:nvPicPr>
          <p:cNvPr id="688" name="Google Shape;688;p106"/>
          <p:cNvPicPr preferRelativeResize="0"/>
          <p:nvPr/>
        </p:nvPicPr>
        <p:blipFill>
          <a:blip r:embed="rId4">
            <a:alphaModFix/>
          </a:blip>
          <a:stretch>
            <a:fillRect/>
          </a:stretch>
        </p:blipFill>
        <p:spPr>
          <a:xfrm>
            <a:off x="5502875" y="823825"/>
            <a:ext cx="3421976" cy="1968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0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WORKING OF MODIFIED AOA</a:t>
            </a:r>
            <a:endParaRPr b="1" sz="2400"/>
          </a:p>
        </p:txBody>
      </p:sp>
      <p:sp>
        <p:nvSpPr>
          <p:cNvPr id="694" name="Google Shape;694;p107"/>
          <p:cNvSpPr txBox="1"/>
          <p:nvPr/>
        </p:nvSpPr>
        <p:spPr>
          <a:xfrm>
            <a:off x="-496500" y="719125"/>
            <a:ext cx="5068500" cy="431100"/>
          </a:xfrm>
          <a:prstGeom prst="rect">
            <a:avLst/>
          </a:prstGeom>
          <a:noFill/>
          <a:ln>
            <a:noFill/>
          </a:ln>
        </p:spPr>
        <p:txBody>
          <a:bodyPr anchorCtr="0" anchor="t" bIns="91425" lIns="91425" spcFirstLastPara="1" rIns="91425" wrap="square" tIns="91425">
            <a:spAutoFit/>
          </a:bodyPr>
          <a:lstStyle/>
          <a:p>
            <a:pPr indent="-330200" lvl="0" marL="457200" marR="0" rtl="0" algn="ctr">
              <a:lnSpc>
                <a:spcPct val="100000"/>
              </a:lnSpc>
              <a:spcBef>
                <a:spcPts val="0"/>
              </a:spcBef>
              <a:spcAft>
                <a:spcPts val="0"/>
              </a:spcAft>
              <a:buClr>
                <a:srgbClr val="4285F4"/>
              </a:buClr>
              <a:buSzPts val="1600"/>
              <a:buFont typeface="Roboto"/>
              <a:buAutoNum type="arabicPeriod"/>
            </a:pPr>
            <a:r>
              <a:rPr b="1" i="0" lang="en" sz="1600" u="none" cap="none" strike="noStrike">
                <a:solidFill>
                  <a:srgbClr val="4285F4"/>
                </a:solidFill>
                <a:latin typeface="Roboto"/>
                <a:ea typeface="Roboto"/>
                <a:cs typeface="Roboto"/>
                <a:sym typeface="Roboto"/>
              </a:rPr>
              <a:t>UPDATION </a:t>
            </a:r>
            <a:r>
              <a:rPr b="1" lang="en" sz="1600">
                <a:solidFill>
                  <a:srgbClr val="4285F4"/>
                </a:solidFill>
                <a:latin typeface="Roboto"/>
                <a:ea typeface="Roboto"/>
                <a:cs typeface="Roboto"/>
                <a:sym typeface="Roboto"/>
              </a:rPr>
              <a:t>OF DENSITY &amp; VOLUME</a:t>
            </a:r>
            <a:endParaRPr b="1" i="0" sz="1600" u="none" cap="none" strike="noStrike">
              <a:solidFill>
                <a:srgbClr val="4285F4"/>
              </a:solidFill>
              <a:latin typeface="Roboto"/>
              <a:ea typeface="Roboto"/>
              <a:cs typeface="Roboto"/>
              <a:sym typeface="Roboto"/>
            </a:endParaRPr>
          </a:p>
        </p:txBody>
      </p:sp>
      <p:sp>
        <p:nvSpPr>
          <p:cNvPr id="695" name="Google Shape;695;p107"/>
          <p:cNvSpPr txBox="1"/>
          <p:nvPr/>
        </p:nvSpPr>
        <p:spPr>
          <a:xfrm>
            <a:off x="98250" y="1075225"/>
            <a:ext cx="4734600" cy="41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300"/>
              <a:buFont typeface="Arial"/>
              <a:buNone/>
            </a:pPr>
            <a:r>
              <a:rPr lang="en">
                <a:latin typeface="Roboto"/>
                <a:ea typeface="Roboto"/>
                <a:cs typeface="Roboto"/>
                <a:sym typeface="Roboto"/>
              </a:rPr>
              <a:t>→ Initial density and volume for each object of the population is generated randomly as a variable between </a:t>
            </a:r>
            <a:r>
              <a:rPr b="1" lang="en">
                <a:latin typeface="Roboto"/>
                <a:ea typeface="Roboto"/>
                <a:cs typeface="Roboto"/>
                <a:sym typeface="Roboto"/>
              </a:rPr>
              <a:t>[0-1]. </a:t>
            </a:r>
            <a:r>
              <a:rPr lang="en">
                <a:latin typeface="Roboto"/>
                <a:ea typeface="Roboto"/>
                <a:cs typeface="Roboto"/>
                <a:sym typeface="Roboto"/>
              </a:rPr>
              <a:t>Then for next iterations, the equations:</a:t>
            </a:r>
            <a:endParaRPr>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t/>
            </a:r>
            <a:endParaRPr>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rPr lang="en">
                <a:solidFill>
                  <a:schemeClr val="accent3"/>
                </a:solidFill>
                <a:latin typeface="Roboto"/>
                <a:ea typeface="Roboto"/>
                <a:cs typeface="Roboto"/>
                <a:sym typeface="Roboto"/>
              </a:rPr>
              <a:t>den(i)_t+1 = den(i)_t + r * (den_best - den(i)_t)  </a:t>
            </a:r>
            <a:endParaRPr>
              <a:solidFill>
                <a:schemeClr val="accent3"/>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rPr lang="en">
                <a:solidFill>
                  <a:schemeClr val="accent3"/>
                </a:solidFill>
                <a:latin typeface="Roboto"/>
                <a:ea typeface="Roboto"/>
                <a:cs typeface="Roboto"/>
                <a:sym typeface="Roboto"/>
              </a:rPr>
              <a:t>vol(i)_t+1 = vol(i)_t + r * (vol_best - vol(i)_t)  </a:t>
            </a:r>
            <a:endParaRPr>
              <a:solidFill>
                <a:schemeClr val="accent3"/>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t/>
            </a:r>
            <a:endParaRPr>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rPr lang="en">
                <a:latin typeface="Roboto"/>
                <a:ea typeface="Roboto"/>
                <a:cs typeface="Roboto"/>
                <a:sym typeface="Roboto"/>
              </a:rPr>
              <a:t>where,</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den(i)_t → density of i’th object in t’th iteration</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den_best → density of best object in that population</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vol(i)_t → density of i’th object in t’th iteration</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Vol_best →  density of best object in that population</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r → random number between (0-1)</a:t>
            </a:r>
            <a:endParaRPr>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F46524"/>
              </a:solidFill>
              <a:latin typeface="Lato"/>
              <a:ea typeface="Lato"/>
              <a:cs typeface="Lato"/>
              <a:sym typeface="Lato"/>
            </a:endParaRPr>
          </a:p>
        </p:txBody>
      </p:sp>
      <p:sp>
        <p:nvSpPr>
          <p:cNvPr id="696" name="Google Shape;696;p107"/>
          <p:cNvSpPr txBox="1"/>
          <p:nvPr/>
        </p:nvSpPr>
        <p:spPr>
          <a:xfrm>
            <a:off x="4499350" y="719125"/>
            <a:ext cx="5068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lang="en" sz="1600">
                <a:solidFill>
                  <a:srgbClr val="4285F4"/>
                </a:solidFill>
                <a:latin typeface="Roboto"/>
                <a:ea typeface="Roboto"/>
                <a:cs typeface="Roboto"/>
                <a:sym typeface="Roboto"/>
              </a:rPr>
              <a:t>                     2.    </a:t>
            </a:r>
            <a:r>
              <a:rPr b="1" i="0" lang="en" sz="1600" u="none" cap="none" strike="noStrike">
                <a:solidFill>
                  <a:srgbClr val="4285F4"/>
                </a:solidFill>
                <a:latin typeface="Roboto"/>
                <a:ea typeface="Roboto"/>
                <a:cs typeface="Roboto"/>
                <a:sym typeface="Roboto"/>
              </a:rPr>
              <a:t>UPDATION </a:t>
            </a:r>
            <a:r>
              <a:rPr b="1" lang="en" sz="1600">
                <a:solidFill>
                  <a:srgbClr val="4285F4"/>
                </a:solidFill>
                <a:latin typeface="Roboto"/>
                <a:ea typeface="Roboto"/>
                <a:cs typeface="Roboto"/>
                <a:sym typeface="Roboto"/>
              </a:rPr>
              <a:t>OF TF &amp; d</a:t>
            </a:r>
            <a:endParaRPr b="1" i="0" sz="1600" u="none" cap="none" strike="noStrike">
              <a:solidFill>
                <a:srgbClr val="4285F4"/>
              </a:solidFill>
              <a:latin typeface="Roboto"/>
              <a:ea typeface="Roboto"/>
              <a:cs typeface="Roboto"/>
              <a:sym typeface="Roboto"/>
            </a:endParaRPr>
          </a:p>
        </p:txBody>
      </p:sp>
      <p:cxnSp>
        <p:nvCxnSpPr>
          <p:cNvPr id="697" name="Google Shape;697;p107"/>
          <p:cNvCxnSpPr/>
          <p:nvPr/>
        </p:nvCxnSpPr>
        <p:spPr>
          <a:xfrm>
            <a:off x="4693450" y="664375"/>
            <a:ext cx="0" cy="4489800"/>
          </a:xfrm>
          <a:prstGeom prst="straightConnector1">
            <a:avLst/>
          </a:prstGeom>
          <a:noFill/>
          <a:ln cap="flat" cmpd="sng" w="9525">
            <a:solidFill>
              <a:schemeClr val="dk2"/>
            </a:solidFill>
            <a:prstDash val="solid"/>
            <a:round/>
            <a:headEnd len="med" w="med" type="none"/>
            <a:tailEnd len="med" w="med" type="none"/>
          </a:ln>
        </p:spPr>
      </p:cxnSp>
      <p:sp>
        <p:nvSpPr>
          <p:cNvPr id="698" name="Google Shape;698;p107"/>
          <p:cNvSpPr txBox="1"/>
          <p:nvPr/>
        </p:nvSpPr>
        <p:spPr>
          <a:xfrm>
            <a:off x="4800600" y="1168000"/>
            <a:ext cx="4243500" cy="3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Roboto"/>
                <a:ea typeface="Roboto"/>
                <a:cs typeface="Roboto"/>
                <a:sym typeface="Roboto"/>
              </a:rPr>
              <a:t>→ The TF and d are the fine tuning parameters, which are calculated as the iteration progresses, rather than tuned by user. </a:t>
            </a:r>
            <a:endParaRPr>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rPr lang="en" u="sng">
                <a:latin typeface="Roboto"/>
                <a:ea typeface="Roboto"/>
                <a:cs typeface="Roboto"/>
                <a:sym typeface="Roboto"/>
              </a:rPr>
              <a:t>This makes this algorithm to be more randomized and exploit the search space, without having any user-defined bias.</a:t>
            </a:r>
            <a:endParaRPr u="sng">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t/>
            </a:r>
            <a:endParaRPr>
              <a:solidFill>
                <a:schemeClr val="accent3"/>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rPr lang="en">
                <a:solidFill>
                  <a:schemeClr val="accent3"/>
                </a:solidFill>
                <a:latin typeface="Roboto"/>
                <a:ea typeface="Roboto"/>
                <a:cs typeface="Roboto"/>
                <a:sym typeface="Roboto"/>
              </a:rPr>
              <a:t>TF_t = exp ( ( t - t_max ) / t_max ) </a:t>
            </a:r>
            <a:endParaRPr>
              <a:solidFill>
                <a:schemeClr val="accent3"/>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rPr lang="en">
                <a:solidFill>
                  <a:schemeClr val="accent3"/>
                </a:solidFill>
                <a:latin typeface="Roboto"/>
                <a:ea typeface="Roboto"/>
                <a:cs typeface="Roboto"/>
                <a:sym typeface="Roboto"/>
              </a:rPr>
              <a:t>d_t = exp ( ( t_max - t ) / t_max ) ) - ( t / t_max)</a:t>
            </a:r>
            <a:endParaRPr>
              <a:solidFill>
                <a:schemeClr val="accent3"/>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t/>
            </a:r>
            <a:endParaRPr>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rPr lang="en">
                <a:latin typeface="Roboto"/>
                <a:ea typeface="Roboto"/>
                <a:cs typeface="Roboto"/>
                <a:sym typeface="Roboto"/>
              </a:rPr>
              <a:t>where,</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TF_t → transfer operator for t’th iteration</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t_max → maximum number of iterations</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d_t → density decreasing factor for t’th iteration</a:t>
            </a:r>
            <a:endParaRPr>
              <a:latin typeface="Roboto"/>
              <a:ea typeface="Roboto"/>
              <a:cs typeface="Roboto"/>
              <a:sym typeface="Roboto"/>
            </a:endParaRPr>
          </a:p>
        </p:txBody>
      </p:sp>
      <p:sp>
        <p:nvSpPr>
          <p:cNvPr id="699" name="Google Shape;699;p107"/>
          <p:cNvSpPr/>
          <p:nvPr/>
        </p:nvSpPr>
        <p:spPr>
          <a:xfrm>
            <a:off x="4461250" y="717625"/>
            <a:ext cx="464400" cy="434100"/>
          </a:xfrm>
          <a:prstGeom prst="stripedRightArrow">
            <a:avLst>
              <a:gd fmla="val 50000" name="adj1"/>
              <a:gd fmla="val 50000" name="adj2"/>
            </a:avLst>
          </a:prstGeom>
          <a:solidFill>
            <a:srgbClr val="FF00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1000"/>
                                        <p:tgtEl>
                                          <p:spTgt spid="694"/>
                                        </p:tgtEl>
                                      </p:cBhvr>
                                    </p:animEffect>
                                  </p:childTnLst>
                                </p:cTn>
                              </p:par>
                              <p:par>
                                <p:cTn fill="hold" nodeType="with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par>
                                <p:cTn fill="hold" nodeType="with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000"/>
                                        <p:tgtEl>
                                          <p:spTgt spid="698"/>
                                        </p:tgtEl>
                                      </p:cBhvr>
                                    </p:animEffect>
                                  </p:childTnLst>
                                </p:cTn>
                              </p:par>
                              <p:par>
                                <p:cTn fill="hold" nodeType="with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0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WORKING OF MODIFIED AOA</a:t>
            </a:r>
            <a:endParaRPr b="1" sz="2400"/>
          </a:p>
        </p:txBody>
      </p:sp>
      <p:sp>
        <p:nvSpPr>
          <p:cNvPr id="705" name="Google Shape;705;p108"/>
          <p:cNvSpPr txBox="1"/>
          <p:nvPr/>
        </p:nvSpPr>
        <p:spPr>
          <a:xfrm>
            <a:off x="-235650" y="719113"/>
            <a:ext cx="50685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 sz="1600">
                <a:solidFill>
                  <a:srgbClr val="4285F4"/>
                </a:solidFill>
                <a:latin typeface="Roboto"/>
                <a:ea typeface="Roboto"/>
                <a:cs typeface="Roboto"/>
                <a:sym typeface="Roboto"/>
              </a:rPr>
              <a:t>3.   </a:t>
            </a:r>
            <a:r>
              <a:rPr b="1" i="0" lang="en" sz="1600" u="none" cap="none" strike="noStrike">
                <a:solidFill>
                  <a:srgbClr val="4285F4"/>
                </a:solidFill>
                <a:latin typeface="Roboto"/>
                <a:ea typeface="Roboto"/>
                <a:cs typeface="Roboto"/>
                <a:sym typeface="Roboto"/>
              </a:rPr>
              <a:t>UPDATION </a:t>
            </a:r>
            <a:r>
              <a:rPr b="1" lang="en" sz="1600">
                <a:solidFill>
                  <a:srgbClr val="4285F4"/>
                </a:solidFill>
                <a:latin typeface="Roboto"/>
                <a:ea typeface="Roboto"/>
                <a:cs typeface="Roboto"/>
                <a:sym typeface="Roboto"/>
              </a:rPr>
              <a:t>OF ACCELERATION</a:t>
            </a:r>
            <a:endParaRPr b="1" i="0" sz="1600" u="none" cap="none" strike="noStrike">
              <a:solidFill>
                <a:srgbClr val="4285F4"/>
              </a:solidFill>
              <a:latin typeface="Roboto"/>
              <a:ea typeface="Roboto"/>
              <a:cs typeface="Roboto"/>
              <a:sym typeface="Roboto"/>
            </a:endParaRPr>
          </a:p>
        </p:txBody>
      </p:sp>
      <p:sp>
        <p:nvSpPr>
          <p:cNvPr id="706" name="Google Shape;706;p108"/>
          <p:cNvSpPr txBox="1"/>
          <p:nvPr/>
        </p:nvSpPr>
        <p:spPr>
          <a:xfrm>
            <a:off x="0" y="1039450"/>
            <a:ext cx="4734600" cy="419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300"/>
              <a:buFont typeface="Arial"/>
              <a:buNone/>
            </a:pPr>
            <a:r>
              <a:rPr lang="en" sz="1200">
                <a:latin typeface="Roboto"/>
                <a:ea typeface="Roboto"/>
                <a:cs typeface="Roboto"/>
                <a:sym typeface="Roboto"/>
              </a:rPr>
              <a:t>→ Initial acceleration for each object of the population is generated randomly as a variable between </a:t>
            </a:r>
            <a:r>
              <a:rPr b="1" lang="en" sz="1200">
                <a:latin typeface="Roboto"/>
                <a:ea typeface="Roboto"/>
                <a:cs typeface="Roboto"/>
                <a:sym typeface="Roboto"/>
              </a:rPr>
              <a:t>[0-1]. </a:t>
            </a:r>
            <a:r>
              <a:rPr lang="en" sz="1200">
                <a:latin typeface="Roboto"/>
                <a:ea typeface="Roboto"/>
                <a:cs typeface="Roboto"/>
                <a:sym typeface="Roboto"/>
              </a:rPr>
              <a:t>Then for next iterations, the equation:</a:t>
            </a:r>
            <a:endParaRPr sz="1200">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accent3"/>
                </a:solidFill>
                <a:latin typeface="Roboto"/>
                <a:ea typeface="Roboto"/>
                <a:cs typeface="Roboto"/>
                <a:sym typeface="Roboto"/>
              </a:rPr>
              <a:t>acc_i = ( (den_r + vol_r * acc_r) / (den_i * vol_i ) </a:t>
            </a:r>
            <a:r>
              <a:rPr lang="en" sz="1200">
                <a:latin typeface="Roboto"/>
                <a:ea typeface="Roboto"/>
                <a:cs typeface="Roboto"/>
                <a:sym typeface="Roboto"/>
              </a:rPr>
              <a:t>	</a:t>
            </a:r>
            <a:r>
              <a:rPr b="1" lang="en" sz="1200">
                <a:latin typeface="Roboto"/>
                <a:ea typeface="Roboto"/>
                <a:cs typeface="Roboto"/>
                <a:sym typeface="Roboto"/>
              </a:rPr>
              <a:t>IF TF &lt;= 0.5</a:t>
            </a:r>
            <a:r>
              <a:rPr lang="en" sz="1200">
                <a:latin typeface="Roboto"/>
                <a:ea typeface="Roboto"/>
                <a:cs typeface="Roboto"/>
                <a:sym typeface="Roboto"/>
              </a:rPr>
              <a:t> </a:t>
            </a:r>
            <a:endParaRPr sz="1200">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rPr lang="en" sz="1200">
                <a:latin typeface="Roboto"/>
                <a:ea typeface="Roboto"/>
                <a:cs typeface="Roboto"/>
                <a:sym typeface="Roboto"/>
              </a:rPr>
              <a:t>(exploration phase - when collision between object occurs)  </a:t>
            </a:r>
            <a:endParaRPr sz="1200">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accent3"/>
                </a:solidFill>
                <a:latin typeface="Roboto"/>
                <a:ea typeface="Roboto"/>
                <a:cs typeface="Roboto"/>
                <a:sym typeface="Roboto"/>
              </a:rPr>
              <a:t>acc_i = ( (den_best + vol_best * acc_best) / (den_i * vol_i ) </a:t>
            </a:r>
            <a:r>
              <a:rPr b="1" lang="en" sz="1200">
                <a:latin typeface="Roboto"/>
                <a:ea typeface="Roboto"/>
                <a:cs typeface="Roboto"/>
                <a:sym typeface="Roboto"/>
              </a:rPr>
              <a:t>TF &gt; 0.5</a:t>
            </a:r>
            <a:r>
              <a:rPr lang="en" sz="1200">
                <a:latin typeface="Roboto"/>
                <a:ea typeface="Roboto"/>
                <a:cs typeface="Roboto"/>
                <a:sym typeface="Roboto"/>
              </a:rPr>
              <a:t> </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(exploitation phase - when there is no collision between objects)  </a:t>
            </a:r>
            <a:endParaRPr sz="1200">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rPr lang="en" sz="1200">
                <a:latin typeface="Roboto"/>
                <a:ea typeface="Roboto"/>
                <a:cs typeface="Roboto"/>
                <a:sym typeface="Roboto"/>
              </a:rPr>
              <a:t>where,</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acc_i → acceleration of i’th object</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den_best → density of best object in that population</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den_r →  density of r’th object (‘r’ is generated randomly)</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vol_best → volume of best object in that population</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vol_r →  volume of r’th object (‘r’ is generated randomly)</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acc_best → acceleration of best object in that population</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acc_r →  acceleration of r’th object (‘r’ is generated randomly)</a:t>
            </a:r>
            <a:endParaRPr i="0" sz="1200" u="none" cap="none" strike="noStrike">
              <a:latin typeface="Roboto"/>
              <a:ea typeface="Roboto"/>
              <a:cs typeface="Roboto"/>
              <a:sym typeface="Roboto"/>
            </a:endParaRPr>
          </a:p>
        </p:txBody>
      </p:sp>
      <p:sp>
        <p:nvSpPr>
          <p:cNvPr id="707" name="Google Shape;707;p108"/>
          <p:cNvSpPr txBox="1"/>
          <p:nvPr/>
        </p:nvSpPr>
        <p:spPr>
          <a:xfrm>
            <a:off x="4216625" y="719125"/>
            <a:ext cx="506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      4.   NORMALISATION OF ACCELERATION</a:t>
            </a:r>
            <a:endParaRPr b="1" i="0" sz="1600" u="none" cap="none" strike="noStrike">
              <a:solidFill>
                <a:schemeClr val="dk1"/>
              </a:solidFill>
              <a:latin typeface="Roboto"/>
              <a:ea typeface="Roboto"/>
              <a:cs typeface="Roboto"/>
              <a:sym typeface="Roboto"/>
            </a:endParaRPr>
          </a:p>
        </p:txBody>
      </p:sp>
      <p:cxnSp>
        <p:nvCxnSpPr>
          <p:cNvPr id="708" name="Google Shape;708;p108"/>
          <p:cNvCxnSpPr/>
          <p:nvPr/>
        </p:nvCxnSpPr>
        <p:spPr>
          <a:xfrm>
            <a:off x="4682725" y="619050"/>
            <a:ext cx="0" cy="4489800"/>
          </a:xfrm>
          <a:prstGeom prst="straightConnector1">
            <a:avLst/>
          </a:prstGeom>
          <a:noFill/>
          <a:ln cap="flat" cmpd="sng" w="9525">
            <a:solidFill>
              <a:schemeClr val="dk2"/>
            </a:solidFill>
            <a:prstDash val="solid"/>
            <a:round/>
            <a:headEnd len="med" w="med" type="none"/>
            <a:tailEnd len="med" w="med" type="none"/>
          </a:ln>
        </p:spPr>
      </p:cxnSp>
      <p:sp>
        <p:nvSpPr>
          <p:cNvPr id="709" name="Google Shape;709;p108"/>
          <p:cNvSpPr txBox="1"/>
          <p:nvPr/>
        </p:nvSpPr>
        <p:spPr>
          <a:xfrm>
            <a:off x="4614875" y="1039450"/>
            <a:ext cx="4734600" cy="419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Roboto"/>
                <a:ea typeface="Roboto"/>
                <a:cs typeface="Roboto"/>
                <a:sym typeface="Roboto"/>
              </a:rPr>
              <a:t>→ The updated acceleration of each object is then normalised as: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accent3"/>
                </a:solidFill>
                <a:latin typeface="Roboto"/>
                <a:ea typeface="Roboto"/>
                <a:cs typeface="Roboto"/>
                <a:sym typeface="Roboto"/>
              </a:rPr>
              <a:t>acc_i(norm) = (u * (acc_i - acc_min) / (acc_max - acc_min) ) ) + l</a:t>
            </a:r>
            <a:endParaRPr sz="1200">
              <a:solidFill>
                <a:schemeClr val="accent3"/>
              </a:solidFill>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Where,</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acc_i(norm) → normalised acceleration of i’th object</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acc_i → acceleration of i’th object in that population</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Acc_max → maximum acceleration in the population</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acc_min → minimum acceleration in the population</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u = 0.9 (range of normalisation) </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l = 0.1 (range of normalisation)</a:t>
            </a:r>
            <a:endParaRPr sz="1200">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The </a:t>
            </a:r>
            <a:r>
              <a:rPr lang="en" sz="1200" u="sng">
                <a:solidFill>
                  <a:schemeClr val="accent3"/>
                </a:solidFill>
                <a:latin typeface="Roboto"/>
                <a:ea typeface="Roboto"/>
                <a:cs typeface="Roboto"/>
                <a:sym typeface="Roboto"/>
              </a:rPr>
              <a:t>acc_i(norm)</a:t>
            </a:r>
            <a:r>
              <a:rPr lang="en" sz="1200">
                <a:latin typeface="Roboto"/>
                <a:ea typeface="Roboto"/>
                <a:cs typeface="Roboto"/>
                <a:sym typeface="Roboto"/>
              </a:rPr>
              <a:t> determines the percentage of step that each object will change. </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If the object i is far away from global optimum, acceleration value will be high—meaning that the object will be in the exploration phase, otherwise, in exploitation phase.</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This helps search agents move towards the global best solution and at the same time they move away from local solutions.</a:t>
            </a:r>
            <a:endParaRPr sz="1200">
              <a:latin typeface="Roboto"/>
              <a:ea typeface="Roboto"/>
              <a:cs typeface="Roboto"/>
              <a:sym typeface="Roboto"/>
            </a:endParaRPr>
          </a:p>
        </p:txBody>
      </p:sp>
      <p:sp>
        <p:nvSpPr>
          <p:cNvPr id="710" name="Google Shape;710;p108"/>
          <p:cNvSpPr/>
          <p:nvPr/>
        </p:nvSpPr>
        <p:spPr>
          <a:xfrm>
            <a:off x="4450525" y="717625"/>
            <a:ext cx="464400" cy="434100"/>
          </a:xfrm>
          <a:prstGeom prst="stripedRightArrow">
            <a:avLst>
              <a:gd fmla="val 50000" name="adj1"/>
              <a:gd fmla="val 50000" name="adj2"/>
            </a:avLst>
          </a:prstGeom>
          <a:solidFill>
            <a:srgbClr val="FF00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par>
                                <p:cTn fill="hold" nodeType="with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par>
                                <p:cTn fill="hold" nodeType="with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par>
                                <p:cTn fill="hold" nodeType="with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0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WORKING OF MODIFIED AOA</a:t>
            </a:r>
            <a:endParaRPr b="1" sz="2400"/>
          </a:p>
        </p:txBody>
      </p:sp>
      <p:sp>
        <p:nvSpPr>
          <p:cNvPr id="716" name="Google Shape;716;p109"/>
          <p:cNvSpPr txBox="1"/>
          <p:nvPr/>
        </p:nvSpPr>
        <p:spPr>
          <a:xfrm>
            <a:off x="1977300" y="819188"/>
            <a:ext cx="50685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 sz="1600">
                <a:solidFill>
                  <a:srgbClr val="4285F4"/>
                </a:solidFill>
                <a:latin typeface="Roboto"/>
                <a:ea typeface="Roboto"/>
                <a:cs typeface="Roboto"/>
                <a:sym typeface="Roboto"/>
              </a:rPr>
              <a:t>5.   </a:t>
            </a:r>
            <a:r>
              <a:rPr b="1" i="0" lang="en" sz="1600" u="none" cap="none" strike="noStrike">
                <a:solidFill>
                  <a:srgbClr val="4285F4"/>
                </a:solidFill>
                <a:latin typeface="Roboto"/>
                <a:ea typeface="Roboto"/>
                <a:cs typeface="Roboto"/>
                <a:sym typeface="Roboto"/>
              </a:rPr>
              <a:t>UPDATION </a:t>
            </a:r>
            <a:r>
              <a:rPr b="1" lang="en" sz="1600">
                <a:solidFill>
                  <a:srgbClr val="4285F4"/>
                </a:solidFill>
                <a:latin typeface="Roboto"/>
                <a:ea typeface="Roboto"/>
                <a:cs typeface="Roboto"/>
                <a:sym typeface="Roboto"/>
              </a:rPr>
              <a:t>OF POPULATION</a:t>
            </a:r>
            <a:endParaRPr b="1" i="0" sz="1600" u="none" cap="none" strike="noStrike">
              <a:solidFill>
                <a:srgbClr val="4285F4"/>
              </a:solidFill>
              <a:latin typeface="Roboto"/>
              <a:ea typeface="Roboto"/>
              <a:cs typeface="Roboto"/>
              <a:sym typeface="Roboto"/>
            </a:endParaRPr>
          </a:p>
        </p:txBody>
      </p:sp>
      <p:sp>
        <p:nvSpPr>
          <p:cNvPr id="717" name="Google Shape;717;p109"/>
          <p:cNvSpPr txBox="1"/>
          <p:nvPr/>
        </p:nvSpPr>
        <p:spPr>
          <a:xfrm>
            <a:off x="790500" y="1250300"/>
            <a:ext cx="7442100" cy="359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Roboto"/>
                <a:ea typeface="Roboto"/>
                <a:cs typeface="Roboto"/>
                <a:sym typeface="Roboto"/>
              </a:rPr>
              <a:t>IF </a:t>
            </a:r>
            <a:r>
              <a:rPr b="1" lang="en" u="sng">
                <a:latin typeface="Roboto"/>
                <a:ea typeface="Roboto"/>
                <a:cs typeface="Roboto"/>
                <a:sym typeface="Roboto"/>
              </a:rPr>
              <a:t>TF&lt;=0.5</a:t>
            </a:r>
            <a:r>
              <a:rPr lang="en">
                <a:latin typeface="Roboto"/>
                <a:ea typeface="Roboto"/>
                <a:cs typeface="Roboto"/>
                <a:sym typeface="Roboto"/>
              </a:rPr>
              <a:t> - exploration phase equation is called (collision between objects)</a:t>
            </a:r>
            <a:endParaRPr>
              <a:latin typeface="Roboto"/>
              <a:ea typeface="Roboto"/>
              <a:cs typeface="Roboto"/>
              <a:sym typeface="Roboto"/>
            </a:endParaRPr>
          </a:p>
          <a:p>
            <a:pPr indent="0" lvl="0" marL="457200" rtl="0" algn="l">
              <a:lnSpc>
                <a:spcPct val="115000"/>
              </a:lnSpc>
              <a:spcBef>
                <a:spcPts val="0"/>
              </a:spcBef>
              <a:spcAft>
                <a:spcPts val="0"/>
              </a:spcAft>
              <a:buNone/>
            </a:pPr>
            <a:r>
              <a:rPr lang="en">
                <a:solidFill>
                  <a:schemeClr val="accent3"/>
                </a:solidFill>
                <a:latin typeface="Roboto"/>
                <a:ea typeface="Roboto"/>
                <a:cs typeface="Roboto"/>
                <a:sym typeface="Roboto"/>
              </a:rPr>
              <a:t>x(i)_t+1 = x(i)_t + ( d * acc(i)_t+1 * ( x(r)_t - x(i)_t ) ) </a:t>
            </a:r>
            <a:endParaRPr>
              <a:solidFill>
                <a:schemeClr val="accent3"/>
              </a:solidFill>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IF </a:t>
            </a:r>
            <a:r>
              <a:rPr b="1" lang="en" u="sng">
                <a:latin typeface="Roboto"/>
                <a:ea typeface="Roboto"/>
                <a:cs typeface="Roboto"/>
                <a:sym typeface="Roboto"/>
              </a:rPr>
              <a:t>TF&gt;0.5</a:t>
            </a:r>
            <a:r>
              <a:rPr lang="en">
                <a:latin typeface="Roboto"/>
                <a:ea typeface="Roboto"/>
                <a:cs typeface="Roboto"/>
                <a:sym typeface="Roboto"/>
              </a:rPr>
              <a:t> - exploitation phase equation called (no collision)</a:t>
            </a:r>
            <a:endParaRPr>
              <a:latin typeface="Roboto"/>
              <a:ea typeface="Roboto"/>
              <a:cs typeface="Roboto"/>
              <a:sym typeface="Roboto"/>
            </a:endParaRPr>
          </a:p>
          <a:p>
            <a:pPr indent="0" lvl="0" marL="457200" rtl="0" algn="l">
              <a:lnSpc>
                <a:spcPct val="115000"/>
              </a:lnSpc>
              <a:spcBef>
                <a:spcPts val="0"/>
              </a:spcBef>
              <a:spcAft>
                <a:spcPts val="0"/>
              </a:spcAft>
              <a:buNone/>
            </a:pPr>
            <a:r>
              <a:rPr lang="en">
                <a:solidFill>
                  <a:schemeClr val="accent3"/>
                </a:solidFill>
                <a:latin typeface="Roboto"/>
                <a:ea typeface="Roboto"/>
                <a:cs typeface="Roboto"/>
                <a:sym typeface="Roboto"/>
              </a:rPr>
              <a:t>x(i)_t+1 = x(i)_t + ( F * d * acc(i)_t+1 * ( x_best - x(i)_t ) ) </a:t>
            </a:r>
            <a:endParaRPr>
              <a:solidFill>
                <a:schemeClr val="accent3"/>
              </a:solidFill>
              <a:latin typeface="Roboto"/>
              <a:ea typeface="Roboto"/>
              <a:cs typeface="Roboto"/>
              <a:sym typeface="Roboto"/>
            </a:endParaRPr>
          </a:p>
          <a:p>
            <a:pPr indent="0" lvl="0" marL="45720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where,</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acc(i)_t → acceleration of i’th object in t’th iteration</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x(i)_t → decision variable of i’th object in t’th iteration</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x_best → best value of decision variable in the population</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x(r)_t → decision variable of r’th object in t’th iteration where ‘r’ is generated randomly</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d → density decreasing factor </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Lato"/>
              <a:buChar char="●"/>
            </a:pPr>
            <a:r>
              <a:rPr lang="en">
                <a:latin typeface="Roboto"/>
                <a:ea typeface="Roboto"/>
                <a:cs typeface="Roboto"/>
                <a:sym typeface="Roboto"/>
              </a:rPr>
              <a:t>F → Randomly generated, either -1 or +1 </a:t>
            </a:r>
            <a:endParaRPr>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t/>
            </a:r>
            <a:endParaRPr>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i="0" sz="1200" u="none" cap="none" strike="noStrike">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1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t>WHY </a:t>
            </a:r>
            <a:r>
              <a:rPr b="1" lang="en" sz="3200">
                <a:solidFill>
                  <a:srgbClr val="00FFFF"/>
                </a:solidFill>
              </a:rPr>
              <a:t>AOA </a:t>
            </a:r>
            <a:r>
              <a:rPr b="1" lang="en" sz="3200"/>
              <a:t>FOR OUR PROBLEM?</a:t>
            </a:r>
            <a:endParaRPr b="1" sz="2400"/>
          </a:p>
        </p:txBody>
      </p:sp>
      <p:sp>
        <p:nvSpPr>
          <p:cNvPr id="723" name="Google Shape;723;p110"/>
          <p:cNvSpPr txBox="1"/>
          <p:nvPr/>
        </p:nvSpPr>
        <p:spPr>
          <a:xfrm>
            <a:off x="44700" y="867825"/>
            <a:ext cx="9054600" cy="39687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accent3"/>
              </a:buClr>
              <a:buSzPts val="1500"/>
              <a:buFont typeface="Roboto"/>
              <a:buChar char="❖"/>
            </a:pPr>
            <a:r>
              <a:rPr b="1" lang="en" sz="1500">
                <a:latin typeface="Roboto"/>
                <a:ea typeface="Roboto"/>
                <a:cs typeface="Roboto"/>
                <a:sym typeface="Roboto"/>
              </a:rPr>
              <a:t>A recent algorithm</a:t>
            </a:r>
            <a:r>
              <a:rPr lang="en" sz="1500">
                <a:latin typeface="Roboto"/>
                <a:ea typeface="Roboto"/>
                <a:cs typeface="Roboto"/>
                <a:sym typeface="Roboto"/>
              </a:rPr>
              <a:t>(2020-2021)</a:t>
            </a:r>
            <a:r>
              <a:rPr b="1" lang="en" sz="1500">
                <a:latin typeface="Roboto"/>
                <a:ea typeface="Roboto"/>
                <a:cs typeface="Roboto"/>
                <a:sym typeface="Roboto"/>
              </a:rPr>
              <a:t> that has never been explored much. This algorithm has never been used in assembly line balancing problem which gives more value and novelty to our paper/project.</a:t>
            </a:r>
            <a:endParaRPr b="1" sz="1500">
              <a:latin typeface="Roboto"/>
              <a:ea typeface="Roboto"/>
              <a:cs typeface="Roboto"/>
              <a:sym typeface="Roboto"/>
            </a:endParaRPr>
          </a:p>
          <a:p>
            <a:pPr indent="-323850" lvl="0" marL="457200" rtl="0" algn="l">
              <a:lnSpc>
                <a:spcPct val="115000"/>
              </a:lnSpc>
              <a:spcBef>
                <a:spcPts val="1000"/>
              </a:spcBef>
              <a:spcAft>
                <a:spcPts val="0"/>
              </a:spcAft>
              <a:buClr>
                <a:schemeClr val="accent3"/>
              </a:buClr>
              <a:buSzPts val="1500"/>
              <a:buFont typeface="Roboto"/>
              <a:buChar char="❖"/>
            </a:pPr>
            <a:r>
              <a:rPr b="1" lang="en" sz="1500">
                <a:latin typeface="Roboto"/>
                <a:ea typeface="Roboto"/>
                <a:cs typeface="Roboto"/>
                <a:sym typeface="Roboto"/>
              </a:rPr>
              <a:t>Has dedicated exploration and exploitation phases that creates a balance between exploration and exploitation.</a:t>
            </a:r>
            <a:endParaRPr b="1" sz="1500">
              <a:latin typeface="Roboto"/>
              <a:ea typeface="Roboto"/>
              <a:cs typeface="Roboto"/>
              <a:sym typeface="Roboto"/>
            </a:endParaRPr>
          </a:p>
          <a:p>
            <a:pPr indent="-323850" lvl="0" marL="457200" rtl="0" algn="l">
              <a:lnSpc>
                <a:spcPct val="115000"/>
              </a:lnSpc>
              <a:spcBef>
                <a:spcPts val="1000"/>
              </a:spcBef>
              <a:spcAft>
                <a:spcPts val="0"/>
              </a:spcAft>
              <a:buClr>
                <a:schemeClr val="accent3"/>
              </a:buClr>
              <a:buSzPts val="1500"/>
              <a:buFont typeface="Roboto"/>
              <a:buChar char="❖"/>
            </a:pPr>
            <a:r>
              <a:rPr b="1" lang="en" sz="1500">
                <a:latin typeface="Roboto"/>
                <a:ea typeface="Roboto"/>
                <a:cs typeface="Roboto"/>
                <a:sym typeface="Roboto"/>
              </a:rPr>
              <a:t>Has no fine tuning parameters.  </a:t>
            </a:r>
            <a:endParaRPr b="1" sz="1500">
              <a:latin typeface="Roboto"/>
              <a:ea typeface="Roboto"/>
              <a:cs typeface="Roboto"/>
              <a:sym typeface="Roboto"/>
            </a:endParaRPr>
          </a:p>
          <a:p>
            <a:pPr indent="-323850" lvl="0" marL="457200" rtl="0" algn="l">
              <a:lnSpc>
                <a:spcPct val="115000"/>
              </a:lnSpc>
              <a:spcBef>
                <a:spcPts val="1000"/>
              </a:spcBef>
              <a:spcAft>
                <a:spcPts val="0"/>
              </a:spcAft>
              <a:buClr>
                <a:schemeClr val="accent3"/>
              </a:buClr>
              <a:buSzPts val="1500"/>
              <a:buFont typeface="Roboto"/>
              <a:buChar char="❖"/>
            </a:pPr>
            <a:r>
              <a:rPr b="1" lang="en" sz="1500">
                <a:latin typeface="Roboto"/>
                <a:ea typeface="Roboto"/>
                <a:cs typeface="Roboto"/>
                <a:sym typeface="Roboto"/>
              </a:rPr>
              <a:t>Any type of user with no knowledge of metaheuristic algorithms can use this algorithm and get results.</a:t>
            </a:r>
            <a:endParaRPr b="1" sz="1500">
              <a:solidFill>
                <a:schemeClr val="accent3"/>
              </a:solidFill>
              <a:latin typeface="Roboto"/>
              <a:ea typeface="Roboto"/>
              <a:cs typeface="Roboto"/>
              <a:sym typeface="Roboto"/>
            </a:endParaRPr>
          </a:p>
          <a:p>
            <a:pPr indent="-323850" lvl="0" marL="457200" rtl="0" algn="l">
              <a:lnSpc>
                <a:spcPct val="115000"/>
              </a:lnSpc>
              <a:spcBef>
                <a:spcPts val="1000"/>
              </a:spcBef>
              <a:spcAft>
                <a:spcPts val="0"/>
              </a:spcAft>
              <a:buClr>
                <a:schemeClr val="accent3"/>
              </a:buClr>
              <a:buSzPts val="1500"/>
              <a:buFont typeface="Roboto"/>
              <a:buChar char="❖"/>
            </a:pPr>
            <a:r>
              <a:rPr b="1" lang="en" sz="1500">
                <a:latin typeface="Roboto"/>
                <a:ea typeface="Roboto"/>
                <a:cs typeface="Roboto"/>
                <a:sym typeface="Roboto"/>
              </a:rPr>
              <a:t>Faster compared to other algorithms as computations of simple math equations are faster.</a:t>
            </a:r>
            <a:endParaRPr b="1" sz="1500">
              <a:latin typeface="Roboto"/>
              <a:ea typeface="Roboto"/>
              <a:cs typeface="Roboto"/>
              <a:sym typeface="Roboto"/>
            </a:endParaRPr>
          </a:p>
          <a:p>
            <a:pPr indent="-323850" lvl="0" marL="457200" rtl="0" algn="l">
              <a:lnSpc>
                <a:spcPct val="115000"/>
              </a:lnSpc>
              <a:spcBef>
                <a:spcPts val="1000"/>
              </a:spcBef>
              <a:spcAft>
                <a:spcPts val="0"/>
              </a:spcAft>
              <a:buClr>
                <a:schemeClr val="accent3"/>
              </a:buClr>
              <a:buSzPts val="1500"/>
              <a:buFont typeface="Roboto"/>
              <a:buChar char="❖"/>
            </a:pPr>
            <a:r>
              <a:rPr b="1" lang="en" sz="1500">
                <a:latin typeface="Roboto"/>
                <a:ea typeface="Roboto"/>
                <a:cs typeface="Roboto"/>
                <a:sym typeface="Roboto"/>
              </a:rPr>
              <a:t>Not much complexity involved in updation of population.</a:t>
            </a:r>
            <a:endParaRPr b="1" sz="1500">
              <a:latin typeface="Roboto"/>
              <a:ea typeface="Roboto"/>
              <a:cs typeface="Roboto"/>
              <a:sym typeface="Roboto"/>
            </a:endParaRPr>
          </a:p>
          <a:p>
            <a:pPr indent="-323850" lvl="0" marL="457200" rtl="0" algn="l">
              <a:lnSpc>
                <a:spcPct val="115000"/>
              </a:lnSpc>
              <a:spcBef>
                <a:spcPts val="1000"/>
              </a:spcBef>
              <a:spcAft>
                <a:spcPts val="0"/>
              </a:spcAft>
              <a:buClr>
                <a:schemeClr val="accent3"/>
              </a:buClr>
              <a:buSzPts val="1500"/>
              <a:buFont typeface="Roboto"/>
              <a:buChar char="❖"/>
            </a:pPr>
            <a:r>
              <a:rPr b="1" lang="en" sz="1500">
                <a:latin typeface="Roboto"/>
                <a:ea typeface="Roboto"/>
                <a:cs typeface="Roboto"/>
                <a:sym typeface="Roboto"/>
              </a:rPr>
              <a:t>Larger search space is explored.</a:t>
            </a:r>
            <a:endParaRPr b="1" sz="1500">
              <a:latin typeface="Roboto"/>
              <a:ea typeface="Roboto"/>
              <a:cs typeface="Roboto"/>
              <a:sym typeface="Roboto"/>
            </a:endParaRPr>
          </a:p>
          <a:p>
            <a:pPr indent="-323850" lvl="0" marL="457200" rtl="0" algn="l">
              <a:lnSpc>
                <a:spcPct val="115000"/>
              </a:lnSpc>
              <a:spcBef>
                <a:spcPts val="1000"/>
              </a:spcBef>
              <a:spcAft>
                <a:spcPts val="1000"/>
              </a:spcAft>
              <a:buClr>
                <a:schemeClr val="accent3"/>
              </a:buClr>
              <a:buSzPts val="1500"/>
              <a:buFont typeface="Roboto"/>
              <a:buChar char="❖"/>
            </a:pPr>
            <a:r>
              <a:rPr b="1" lang="en" sz="1500">
                <a:latin typeface="Roboto"/>
                <a:ea typeface="Roboto"/>
                <a:cs typeface="Roboto"/>
                <a:sym typeface="Roboto"/>
              </a:rPr>
              <a:t>Easy to implement and hybridize with other algorithms.</a:t>
            </a:r>
            <a:endParaRPr i="0" sz="1200" u="none" cap="none" strike="noStrike">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3">
                                            <p:txEl>
                                              <p:pRg end="0" st="0"/>
                                            </p:txEl>
                                          </p:spTgt>
                                        </p:tgtEl>
                                        <p:attrNameLst>
                                          <p:attrName>style.visibility</p:attrName>
                                        </p:attrNameLst>
                                      </p:cBhvr>
                                      <p:to>
                                        <p:strVal val="visible"/>
                                      </p:to>
                                    </p:set>
                                    <p:anim calcmode="lin" valueType="num">
                                      <p:cBhvr additive="base">
                                        <p:cTn dur="1000"/>
                                        <p:tgtEl>
                                          <p:spTgt spid="72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3">
                                            <p:txEl>
                                              <p:pRg end="1" st="1"/>
                                            </p:txEl>
                                          </p:spTgt>
                                        </p:tgtEl>
                                        <p:attrNameLst>
                                          <p:attrName>style.visibility</p:attrName>
                                        </p:attrNameLst>
                                      </p:cBhvr>
                                      <p:to>
                                        <p:strVal val="visible"/>
                                      </p:to>
                                    </p:set>
                                    <p:anim calcmode="lin" valueType="num">
                                      <p:cBhvr additive="base">
                                        <p:cTn dur="1000"/>
                                        <p:tgtEl>
                                          <p:spTgt spid="72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3">
                                            <p:txEl>
                                              <p:pRg end="2" st="2"/>
                                            </p:txEl>
                                          </p:spTgt>
                                        </p:tgtEl>
                                        <p:attrNameLst>
                                          <p:attrName>style.visibility</p:attrName>
                                        </p:attrNameLst>
                                      </p:cBhvr>
                                      <p:to>
                                        <p:strVal val="visible"/>
                                      </p:to>
                                    </p:set>
                                    <p:anim calcmode="lin" valueType="num">
                                      <p:cBhvr additive="base">
                                        <p:cTn dur="1000"/>
                                        <p:tgtEl>
                                          <p:spTgt spid="72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3">
                                            <p:txEl>
                                              <p:pRg end="3" st="3"/>
                                            </p:txEl>
                                          </p:spTgt>
                                        </p:tgtEl>
                                        <p:attrNameLst>
                                          <p:attrName>style.visibility</p:attrName>
                                        </p:attrNameLst>
                                      </p:cBhvr>
                                      <p:to>
                                        <p:strVal val="visible"/>
                                      </p:to>
                                    </p:set>
                                    <p:anim calcmode="lin" valueType="num">
                                      <p:cBhvr additive="base">
                                        <p:cTn dur="1000"/>
                                        <p:tgtEl>
                                          <p:spTgt spid="72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3">
                                            <p:txEl>
                                              <p:pRg end="4" st="4"/>
                                            </p:txEl>
                                          </p:spTgt>
                                        </p:tgtEl>
                                        <p:attrNameLst>
                                          <p:attrName>style.visibility</p:attrName>
                                        </p:attrNameLst>
                                      </p:cBhvr>
                                      <p:to>
                                        <p:strVal val="visible"/>
                                      </p:to>
                                    </p:set>
                                    <p:anim calcmode="lin" valueType="num">
                                      <p:cBhvr additive="base">
                                        <p:cTn dur="1000"/>
                                        <p:tgtEl>
                                          <p:spTgt spid="723">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3">
                                            <p:txEl>
                                              <p:pRg end="5" st="5"/>
                                            </p:txEl>
                                          </p:spTgt>
                                        </p:tgtEl>
                                        <p:attrNameLst>
                                          <p:attrName>style.visibility</p:attrName>
                                        </p:attrNameLst>
                                      </p:cBhvr>
                                      <p:to>
                                        <p:strVal val="visible"/>
                                      </p:to>
                                    </p:set>
                                    <p:anim calcmode="lin" valueType="num">
                                      <p:cBhvr additive="base">
                                        <p:cTn dur="1000"/>
                                        <p:tgtEl>
                                          <p:spTgt spid="723">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3">
                                            <p:txEl>
                                              <p:pRg end="6" st="6"/>
                                            </p:txEl>
                                          </p:spTgt>
                                        </p:tgtEl>
                                        <p:attrNameLst>
                                          <p:attrName>style.visibility</p:attrName>
                                        </p:attrNameLst>
                                      </p:cBhvr>
                                      <p:to>
                                        <p:strVal val="visible"/>
                                      </p:to>
                                    </p:set>
                                    <p:anim calcmode="lin" valueType="num">
                                      <p:cBhvr additive="base">
                                        <p:cTn dur="1000"/>
                                        <p:tgtEl>
                                          <p:spTgt spid="723">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3">
                                            <p:txEl>
                                              <p:pRg end="7" st="7"/>
                                            </p:txEl>
                                          </p:spTgt>
                                        </p:tgtEl>
                                        <p:attrNameLst>
                                          <p:attrName>style.visibility</p:attrName>
                                        </p:attrNameLst>
                                      </p:cBhvr>
                                      <p:to>
                                        <p:strVal val="visible"/>
                                      </p:to>
                                    </p:set>
                                    <p:anim calcmode="lin" valueType="num">
                                      <p:cBhvr additive="base">
                                        <p:cTn dur="1000"/>
                                        <p:tgtEl>
                                          <p:spTgt spid="723">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ASSEMBLY LINE</a:t>
            </a:r>
            <a:endParaRPr b="1" sz="2400"/>
          </a:p>
        </p:txBody>
      </p:sp>
      <p:sp>
        <p:nvSpPr>
          <p:cNvPr id="325" name="Google Shape;325;p66"/>
          <p:cNvSpPr txBox="1"/>
          <p:nvPr/>
        </p:nvSpPr>
        <p:spPr>
          <a:xfrm>
            <a:off x="-60450" y="74545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26" name="Google Shape;326;p66"/>
          <p:cNvSpPr txBox="1"/>
          <p:nvPr/>
        </p:nvSpPr>
        <p:spPr>
          <a:xfrm>
            <a:off x="98250" y="745450"/>
            <a:ext cx="5434500" cy="1062600"/>
          </a:xfrm>
          <a:prstGeom prst="rect">
            <a:avLst/>
          </a:prstGeom>
          <a:noFill/>
          <a:ln>
            <a:noFill/>
          </a:ln>
        </p:spPr>
        <p:txBody>
          <a:bodyPr anchorCtr="0" anchor="t" bIns="91425" lIns="91425" spcFirstLastPara="1" rIns="91425" wrap="square" tIns="91425">
            <a:spAutoFit/>
          </a:bodyPr>
          <a:lstStyle/>
          <a:p>
            <a:pPr indent="0" lvl="0" marL="0" rtl="0" algn="l">
              <a:lnSpc>
                <a:spcPct val="118181"/>
              </a:lnSpc>
              <a:spcBef>
                <a:spcPts val="0"/>
              </a:spcBef>
              <a:spcAft>
                <a:spcPts val="0"/>
              </a:spcAft>
              <a:buNone/>
            </a:pPr>
            <a:r>
              <a:rPr b="1" lang="en" sz="1300">
                <a:solidFill>
                  <a:srgbClr val="FF0000"/>
                </a:solidFill>
                <a:latin typeface="Roboto"/>
                <a:ea typeface="Roboto"/>
                <a:cs typeface="Roboto"/>
                <a:sym typeface="Roboto"/>
              </a:rPr>
              <a:t>Assembly Line</a:t>
            </a:r>
            <a:r>
              <a:rPr b="1" lang="en" sz="1100">
                <a:solidFill>
                  <a:srgbClr val="FF0000"/>
                </a:solidFill>
                <a:latin typeface="Roboto"/>
                <a:ea typeface="Roboto"/>
                <a:cs typeface="Roboto"/>
                <a:sym typeface="Roboto"/>
              </a:rPr>
              <a:t> </a:t>
            </a:r>
            <a:r>
              <a:rPr lang="en" sz="1100">
                <a:solidFill>
                  <a:srgbClr val="202124"/>
                </a:solidFill>
                <a:latin typeface="Roboto"/>
                <a:ea typeface="Roboto"/>
                <a:cs typeface="Roboto"/>
                <a:sym typeface="Roboto"/>
              </a:rPr>
              <a:t>– first developed by </a:t>
            </a:r>
            <a:r>
              <a:rPr b="1" lang="en" sz="1100">
                <a:solidFill>
                  <a:srgbClr val="202124"/>
                </a:solidFill>
                <a:latin typeface="Roboto"/>
                <a:ea typeface="Roboto"/>
                <a:cs typeface="Roboto"/>
                <a:sym typeface="Roboto"/>
              </a:rPr>
              <a:t>Ford Motor Company in 1900s</a:t>
            </a:r>
            <a:r>
              <a:rPr lang="en" sz="1100">
                <a:solidFill>
                  <a:srgbClr val="202124"/>
                </a:solidFill>
                <a:latin typeface="Roboto"/>
                <a:ea typeface="Roboto"/>
                <a:cs typeface="Roboto"/>
                <a:sym typeface="Roboto"/>
              </a:rPr>
              <a:t>.</a:t>
            </a:r>
            <a:endParaRPr sz="1100">
              <a:solidFill>
                <a:srgbClr val="202124"/>
              </a:solidFill>
              <a:latin typeface="Roboto"/>
              <a:ea typeface="Roboto"/>
              <a:cs typeface="Roboto"/>
              <a:sym typeface="Roboto"/>
            </a:endParaRPr>
          </a:p>
          <a:p>
            <a:pPr indent="-187960" lvl="0" marL="285750" rtl="0" algn="l">
              <a:lnSpc>
                <a:spcPct val="118181"/>
              </a:lnSpc>
              <a:spcBef>
                <a:spcPts val="440"/>
              </a:spcBef>
              <a:spcAft>
                <a:spcPts val="0"/>
              </a:spcAft>
              <a:buClr>
                <a:srgbClr val="0000FF"/>
              </a:buClr>
              <a:buSzPts val="1100"/>
              <a:buFont typeface="Roboto"/>
              <a:buChar char="❖"/>
            </a:pPr>
            <a:r>
              <a:rPr lang="en" sz="1100">
                <a:latin typeface="Roboto"/>
                <a:ea typeface="Roboto"/>
                <a:cs typeface="Roboto"/>
                <a:sym typeface="Roboto"/>
              </a:rPr>
              <a:t>On December 1, 1913, Henry Ford installs the first moving assembly line for the mass production of an entire automobile.</a:t>
            </a:r>
            <a:r>
              <a:rPr b="1" lang="en" sz="1100">
                <a:solidFill>
                  <a:srgbClr val="0000FF"/>
                </a:solidFill>
                <a:latin typeface="Roboto"/>
                <a:ea typeface="Roboto"/>
                <a:cs typeface="Roboto"/>
                <a:sym typeface="Roboto"/>
              </a:rPr>
              <a:t> </a:t>
            </a:r>
            <a:r>
              <a:rPr b="1" lang="en" sz="1100">
                <a:latin typeface="Roboto"/>
                <a:ea typeface="Roboto"/>
                <a:cs typeface="Roboto"/>
                <a:sym typeface="Roboto"/>
              </a:rPr>
              <a:t>His innovation reduced the time it took to build a car from more than</a:t>
            </a:r>
            <a:r>
              <a:rPr b="1" lang="en" sz="1100">
                <a:solidFill>
                  <a:srgbClr val="0000FF"/>
                </a:solidFill>
                <a:latin typeface="Roboto"/>
                <a:ea typeface="Roboto"/>
                <a:cs typeface="Roboto"/>
                <a:sym typeface="Roboto"/>
              </a:rPr>
              <a:t> </a:t>
            </a:r>
            <a:r>
              <a:rPr b="1" lang="en" sz="1200">
                <a:solidFill>
                  <a:srgbClr val="0000FF"/>
                </a:solidFill>
                <a:latin typeface="Roboto"/>
                <a:ea typeface="Roboto"/>
                <a:cs typeface="Roboto"/>
                <a:sym typeface="Roboto"/>
              </a:rPr>
              <a:t>12 hours to one hour and 33 minutes.</a:t>
            </a:r>
            <a:endParaRPr b="1">
              <a:solidFill>
                <a:srgbClr val="FF0000"/>
              </a:solidFill>
              <a:latin typeface="Roboto"/>
              <a:ea typeface="Roboto"/>
              <a:cs typeface="Roboto"/>
              <a:sym typeface="Roboto"/>
            </a:endParaRPr>
          </a:p>
        </p:txBody>
      </p:sp>
      <p:pic>
        <p:nvPicPr>
          <p:cNvPr id="327" name="Google Shape;327;p66"/>
          <p:cNvPicPr preferRelativeResize="0"/>
          <p:nvPr/>
        </p:nvPicPr>
        <p:blipFill>
          <a:blip r:embed="rId3">
            <a:alphaModFix/>
          </a:blip>
          <a:stretch>
            <a:fillRect/>
          </a:stretch>
        </p:blipFill>
        <p:spPr>
          <a:xfrm>
            <a:off x="5577750" y="745450"/>
            <a:ext cx="3309675" cy="2045400"/>
          </a:xfrm>
          <a:prstGeom prst="rect">
            <a:avLst/>
          </a:prstGeom>
          <a:noFill/>
          <a:ln>
            <a:noFill/>
          </a:ln>
        </p:spPr>
      </p:pic>
      <p:sp>
        <p:nvSpPr>
          <p:cNvPr id="328" name="Google Shape;328;p66"/>
          <p:cNvSpPr txBox="1"/>
          <p:nvPr/>
        </p:nvSpPr>
        <p:spPr>
          <a:xfrm>
            <a:off x="98250" y="1792450"/>
            <a:ext cx="5434500" cy="1047000"/>
          </a:xfrm>
          <a:prstGeom prst="rect">
            <a:avLst/>
          </a:prstGeom>
          <a:noFill/>
          <a:ln>
            <a:noFill/>
          </a:ln>
        </p:spPr>
        <p:txBody>
          <a:bodyPr anchorCtr="0" anchor="t" bIns="91425" lIns="91425" spcFirstLastPara="1" rIns="91425" wrap="square" tIns="91425">
            <a:spAutoFit/>
          </a:bodyPr>
          <a:lstStyle/>
          <a:p>
            <a:pPr indent="0" lvl="0" marL="0" rtl="0" algn="l">
              <a:lnSpc>
                <a:spcPct val="118181"/>
              </a:lnSpc>
              <a:spcBef>
                <a:spcPts val="440"/>
              </a:spcBef>
              <a:spcAft>
                <a:spcPts val="0"/>
              </a:spcAft>
              <a:buNone/>
            </a:pPr>
            <a:r>
              <a:rPr b="1" lang="en" sz="1300">
                <a:solidFill>
                  <a:srgbClr val="FF0000"/>
                </a:solidFill>
                <a:latin typeface="Roboto"/>
                <a:ea typeface="Roboto"/>
                <a:cs typeface="Roboto"/>
                <a:sym typeface="Roboto"/>
              </a:rPr>
              <a:t>What is meant by Balancing?</a:t>
            </a:r>
            <a:endParaRPr b="1" sz="1300">
              <a:solidFill>
                <a:srgbClr val="FF0000"/>
              </a:solidFill>
              <a:latin typeface="Roboto"/>
              <a:ea typeface="Roboto"/>
              <a:cs typeface="Roboto"/>
              <a:sym typeface="Roboto"/>
            </a:endParaRPr>
          </a:p>
          <a:p>
            <a:pPr indent="-298450" lvl="0" marL="457200" rtl="0" algn="l">
              <a:lnSpc>
                <a:spcPct val="118181"/>
              </a:lnSpc>
              <a:spcBef>
                <a:spcPts val="440"/>
              </a:spcBef>
              <a:spcAft>
                <a:spcPts val="0"/>
              </a:spcAft>
              <a:buClr>
                <a:srgbClr val="202124"/>
              </a:buClr>
              <a:buSzPts val="1100"/>
              <a:buFont typeface="Roboto"/>
              <a:buChar char="➔"/>
            </a:pPr>
            <a:r>
              <a:rPr i="1" lang="en" sz="1100">
                <a:solidFill>
                  <a:srgbClr val="202124"/>
                </a:solidFill>
                <a:latin typeface="Roboto"/>
                <a:ea typeface="Roboto"/>
                <a:cs typeface="Roboto"/>
                <a:sym typeface="Roboto"/>
              </a:rPr>
              <a:t>The process of equalizing the amount of work at each workstation on an assembly line. </a:t>
            </a:r>
            <a:endParaRPr i="1" sz="1100">
              <a:solidFill>
                <a:srgbClr val="202124"/>
              </a:solidFill>
              <a:latin typeface="Roboto"/>
              <a:ea typeface="Roboto"/>
              <a:cs typeface="Roboto"/>
              <a:sym typeface="Roboto"/>
            </a:endParaRPr>
          </a:p>
          <a:p>
            <a:pPr indent="-298450" lvl="0" marL="457200" rtl="0" algn="l">
              <a:lnSpc>
                <a:spcPct val="118181"/>
              </a:lnSpc>
              <a:spcBef>
                <a:spcPts val="0"/>
              </a:spcBef>
              <a:spcAft>
                <a:spcPts val="0"/>
              </a:spcAft>
              <a:buClr>
                <a:srgbClr val="202124"/>
              </a:buClr>
              <a:buSzPts val="1100"/>
              <a:buFont typeface="Roboto"/>
              <a:buChar char="➔"/>
            </a:pPr>
            <a:r>
              <a:rPr i="1" lang="en" sz="1100">
                <a:solidFill>
                  <a:srgbClr val="202124"/>
                </a:solidFill>
                <a:latin typeface="Roboto"/>
                <a:ea typeface="Roboto"/>
                <a:cs typeface="Roboto"/>
                <a:sym typeface="Roboto"/>
              </a:rPr>
              <a:t>To work effectively, </a:t>
            </a:r>
            <a:r>
              <a:rPr i="1" lang="en" sz="1100">
                <a:solidFill>
                  <a:srgbClr val="202124"/>
                </a:solidFill>
                <a:latin typeface="Roboto"/>
                <a:ea typeface="Roboto"/>
                <a:cs typeface="Roboto"/>
                <a:sym typeface="Roboto"/>
              </a:rPr>
              <a:t>with proper allocation of resources in each workstation.</a:t>
            </a:r>
            <a:endParaRPr>
              <a:latin typeface="Roboto"/>
              <a:ea typeface="Roboto"/>
              <a:cs typeface="Roboto"/>
              <a:sym typeface="Roboto"/>
            </a:endParaRPr>
          </a:p>
        </p:txBody>
      </p:sp>
      <p:sp>
        <p:nvSpPr>
          <p:cNvPr id="329" name="Google Shape;329;p66"/>
          <p:cNvSpPr txBox="1"/>
          <p:nvPr/>
        </p:nvSpPr>
        <p:spPr>
          <a:xfrm>
            <a:off x="98250" y="2972150"/>
            <a:ext cx="2889000" cy="1960500"/>
          </a:xfrm>
          <a:prstGeom prst="rect">
            <a:avLst/>
          </a:prstGeom>
          <a:noFill/>
          <a:ln>
            <a:noFill/>
          </a:ln>
        </p:spPr>
        <p:txBody>
          <a:bodyPr anchorCtr="0" anchor="t" bIns="91425" lIns="91425" spcFirstLastPara="1" rIns="91425" wrap="square" tIns="91425">
            <a:spAutoFit/>
          </a:bodyPr>
          <a:lstStyle/>
          <a:p>
            <a:pPr indent="0" lvl="0" marL="0" rtl="0" algn="l">
              <a:lnSpc>
                <a:spcPct val="118181"/>
              </a:lnSpc>
              <a:spcBef>
                <a:spcPts val="440"/>
              </a:spcBef>
              <a:spcAft>
                <a:spcPts val="0"/>
              </a:spcAft>
              <a:buNone/>
            </a:pPr>
            <a:r>
              <a:rPr b="1" lang="en" sz="1300">
                <a:solidFill>
                  <a:srgbClr val="FF0000"/>
                </a:solidFill>
                <a:latin typeface="Roboto"/>
                <a:ea typeface="Roboto"/>
                <a:cs typeface="Roboto"/>
                <a:sym typeface="Roboto"/>
              </a:rPr>
              <a:t>Why to Balance Assembly line?</a:t>
            </a:r>
            <a:endParaRPr b="1" sz="1300">
              <a:solidFill>
                <a:srgbClr val="FF0000"/>
              </a:solidFill>
              <a:latin typeface="Roboto"/>
              <a:ea typeface="Roboto"/>
              <a:cs typeface="Roboto"/>
              <a:sym typeface="Roboto"/>
            </a:endParaRPr>
          </a:p>
          <a:p>
            <a:pPr indent="-304800" lvl="0" marL="457200" rtl="0" algn="l">
              <a:lnSpc>
                <a:spcPct val="80000"/>
              </a:lnSpc>
              <a:spcBef>
                <a:spcPts val="480"/>
              </a:spcBef>
              <a:spcAft>
                <a:spcPts val="0"/>
              </a:spcAft>
              <a:buClr>
                <a:schemeClr val="accent2"/>
              </a:buClr>
              <a:buSzPts val="1200"/>
              <a:buFont typeface="Roboto"/>
              <a:buChar char="➔"/>
            </a:pPr>
            <a:r>
              <a:rPr b="1" lang="en" sz="1200">
                <a:solidFill>
                  <a:schemeClr val="accent2"/>
                </a:solidFill>
                <a:latin typeface="Roboto"/>
                <a:ea typeface="Roboto"/>
                <a:cs typeface="Roboto"/>
                <a:sym typeface="Roboto"/>
              </a:rPr>
              <a:t>Improvement of</a:t>
            </a:r>
            <a:endParaRPr b="1" sz="1200">
              <a:solidFill>
                <a:schemeClr val="accent2"/>
              </a:solidFill>
              <a:latin typeface="Roboto"/>
              <a:ea typeface="Roboto"/>
              <a:cs typeface="Roboto"/>
              <a:sym typeface="Roboto"/>
            </a:endParaRPr>
          </a:p>
          <a:p>
            <a:pPr indent="-298450" lvl="2" marL="1371600" rtl="0" algn="l">
              <a:lnSpc>
                <a:spcPct val="80000"/>
              </a:lnSpc>
              <a:spcBef>
                <a:spcPts val="400"/>
              </a:spcBef>
              <a:spcAft>
                <a:spcPts val="0"/>
              </a:spcAft>
              <a:buClr>
                <a:srgbClr val="202124"/>
              </a:buClr>
              <a:buSzPts val="1100"/>
              <a:buFont typeface="Roboto"/>
              <a:buChar char="●"/>
            </a:pPr>
            <a:r>
              <a:rPr lang="en" sz="1100">
                <a:solidFill>
                  <a:srgbClr val="202124"/>
                </a:solidFill>
                <a:latin typeface="Roboto"/>
                <a:ea typeface="Roboto"/>
                <a:cs typeface="Roboto"/>
                <a:sym typeface="Roboto"/>
              </a:rPr>
              <a:t> efficiency </a:t>
            </a:r>
            <a:endParaRPr sz="1100">
              <a:solidFill>
                <a:srgbClr val="202124"/>
              </a:solidFill>
              <a:latin typeface="Roboto"/>
              <a:ea typeface="Roboto"/>
              <a:cs typeface="Roboto"/>
              <a:sym typeface="Roboto"/>
            </a:endParaRPr>
          </a:p>
          <a:p>
            <a:pPr indent="-298450" lvl="2" marL="1371600" rtl="0" algn="l">
              <a:lnSpc>
                <a:spcPct val="80000"/>
              </a:lnSpc>
              <a:spcBef>
                <a:spcPts val="400"/>
              </a:spcBef>
              <a:spcAft>
                <a:spcPts val="0"/>
              </a:spcAft>
              <a:buClr>
                <a:srgbClr val="202124"/>
              </a:buClr>
              <a:buSzPts val="1100"/>
              <a:buFont typeface="Roboto"/>
              <a:buChar char="●"/>
            </a:pPr>
            <a:r>
              <a:rPr lang="en" sz="1100">
                <a:solidFill>
                  <a:srgbClr val="202124"/>
                </a:solidFill>
                <a:latin typeface="Roboto"/>
                <a:ea typeface="Roboto"/>
                <a:cs typeface="Roboto"/>
                <a:sym typeface="Roboto"/>
              </a:rPr>
              <a:t> production rate</a:t>
            </a:r>
            <a:endParaRPr sz="1100">
              <a:solidFill>
                <a:srgbClr val="202124"/>
              </a:solidFill>
              <a:latin typeface="Roboto"/>
              <a:ea typeface="Roboto"/>
              <a:cs typeface="Roboto"/>
              <a:sym typeface="Roboto"/>
            </a:endParaRPr>
          </a:p>
          <a:p>
            <a:pPr indent="-298450" lvl="2" marL="1371600" rtl="0" algn="l">
              <a:lnSpc>
                <a:spcPct val="80000"/>
              </a:lnSpc>
              <a:spcBef>
                <a:spcPts val="400"/>
              </a:spcBef>
              <a:spcAft>
                <a:spcPts val="0"/>
              </a:spcAft>
              <a:buClr>
                <a:srgbClr val="202124"/>
              </a:buClr>
              <a:buSzPts val="1100"/>
              <a:buFont typeface="Roboto"/>
              <a:buChar char="●"/>
            </a:pPr>
            <a:r>
              <a:rPr lang="en" sz="1100">
                <a:solidFill>
                  <a:srgbClr val="202124"/>
                </a:solidFill>
                <a:latin typeface="Roboto"/>
                <a:ea typeface="Roboto"/>
                <a:cs typeface="Roboto"/>
                <a:sym typeface="Roboto"/>
              </a:rPr>
              <a:t> productivity</a:t>
            </a:r>
            <a:endParaRPr b="1" sz="1100">
              <a:solidFill>
                <a:srgbClr val="202124"/>
              </a:solidFill>
              <a:latin typeface="Roboto"/>
              <a:ea typeface="Roboto"/>
              <a:cs typeface="Roboto"/>
              <a:sym typeface="Roboto"/>
            </a:endParaRPr>
          </a:p>
          <a:p>
            <a:pPr indent="-304800" lvl="0" marL="457200" rtl="0" algn="l">
              <a:lnSpc>
                <a:spcPct val="80000"/>
              </a:lnSpc>
              <a:spcBef>
                <a:spcPts val="480"/>
              </a:spcBef>
              <a:spcAft>
                <a:spcPts val="0"/>
              </a:spcAft>
              <a:buClr>
                <a:srgbClr val="0000FF"/>
              </a:buClr>
              <a:buSzPts val="1200"/>
              <a:buFont typeface="Roboto"/>
              <a:buChar char="➔"/>
            </a:pPr>
            <a:r>
              <a:rPr b="1" lang="en" sz="1200">
                <a:solidFill>
                  <a:srgbClr val="0000FF"/>
                </a:solidFill>
                <a:latin typeface="Roboto"/>
                <a:ea typeface="Roboto"/>
                <a:cs typeface="Roboto"/>
                <a:sym typeface="Roboto"/>
              </a:rPr>
              <a:t>Reduction of</a:t>
            </a:r>
            <a:endParaRPr b="1" sz="1200">
              <a:solidFill>
                <a:srgbClr val="0000FF"/>
              </a:solidFill>
              <a:latin typeface="Roboto"/>
              <a:ea typeface="Roboto"/>
              <a:cs typeface="Roboto"/>
              <a:sym typeface="Roboto"/>
            </a:endParaRPr>
          </a:p>
          <a:p>
            <a:pPr indent="-298450" lvl="2" marL="1371600" rtl="0" algn="l">
              <a:lnSpc>
                <a:spcPct val="80000"/>
              </a:lnSpc>
              <a:spcBef>
                <a:spcPts val="400"/>
              </a:spcBef>
              <a:spcAft>
                <a:spcPts val="0"/>
              </a:spcAft>
              <a:buSzPts val="1100"/>
              <a:buFont typeface="Roboto"/>
              <a:buChar char="●"/>
            </a:pPr>
            <a:r>
              <a:rPr lang="en" sz="1100">
                <a:latin typeface="Roboto"/>
                <a:ea typeface="Roboto"/>
                <a:cs typeface="Roboto"/>
                <a:sym typeface="Roboto"/>
              </a:rPr>
              <a:t>cycle</a:t>
            </a:r>
            <a:r>
              <a:rPr lang="en" sz="1100">
                <a:latin typeface="Roboto"/>
                <a:ea typeface="Roboto"/>
                <a:cs typeface="Roboto"/>
                <a:sym typeface="Roboto"/>
              </a:rPr>
              <a:t> time</a:t>
            </a:r>
            <a:endParaRPr sz="1100">
              <a:latin typeface="Roboto"/>
              <a:ea typeface="Roboto"/>
              <a:cs typeface="Roboto"/>
              <a:sym typeface="Roboto"/>
            </a:endParaRPr>
          </a:p>
          <a:p>
            <a:pPr indent="-298450" lvl="2" marL="1371600" rtl="0" algn="l">
              <a:lnSpc>
                <a:spcPct val="80000"/>
              </a:lnSpc>
              <a:spcBef>
                <a:spcPts val="400"/>
              </a:spcBef>
              <a:spcAft>
                <a:spcPts val="0"/>
              </a:spcAft>
              <a:buSzPts val="1100"/>
              <a:buFont typeface="Roboto"/>
              <a:buChar char="●"/>
            </a:pPr>
            <a:r>
              <a:rPr lang="en" sz="1100">
                <a:latin typeface="Roboto"/>
                <a:ea typeface="Roboto"/>
                <a:cs typeface="Roboto"/>
                <a:sym typeface="Roboto"/>
              </a:rPr>
              <a:t>production cost</a:t>
            </a:r>
            <a:endParaRPr sz="1100">
              <a:latin typeface="Roboto"/>
              <a:ea typeface="Roboto"/>
              <a:cs typeface="Roboto"/>
              <a:sym typeface="Roboto"/>
            </a:endParaRPr>
          </a:p>
          <a:p>
            <a:pPr indent="-298450" lvl="2" marL="1371600" rtl="0" algn="l">
              <a:lnSpc>
                <a:spcPct val="80000"/>
              </a:lnSpc>
              <a:spcBef>
                <a:spcPts val="400"/>
              </a:spcBef>
              <a:spcAft>
                <a:spcPts val="0"/>
              </a:spcAft>
              <a:buSzPts val="1100"/>
              <a:buFont typeface="Roboto"/>
              <a:buChar char="●"/>
            </a:pPr>
            <a:r>
              <a:rPr lang="en" sz="1100">
                <a:latin typeface="Roboto"/>
                <a:ea typeface="Roboto"/>
                <a:cs typeface="Roboto"/>
                <a:sym typeface="Roboto"/>
              </a:rPr>
              <a:t>Energy consumption </a:t>
            </a:r>
            <a:endParaRPr i="1" sz="1100">
              <a:latin typeface="Roboto"/>
              <a:ea typeface="Roboto"/>
              <a:cs typeface="Roboto"/>
              <a:sym typeface="Roboto"/>
            </a:endParaRPr>
          </a:p>
        </p:txBody>
      </p:sp>
      <p:pic>
        <p:nvPicPr>
          <p:cNvPr id="330" name="Google Shape;330;p66"/>
          <p:cNvPicPr preferRelativeResize="0"/>
          <p:nvPr/>
        </p:nvPicPr>
        <p:blipFill>
          <a:blip r:embed="rId4">
            <a:alphaModFix/>
          </a:blip>
          <a:stretch>
            <a:fillRect/>
          </a:stretch>
        </p:blipFill>
        <p:spPr>
          <a:xfrm>
            <a:off x="2888774" y="3166950"/>
            <a:ext cx="3070800" cy="1824150"/>
          </a:xfrm>
          <a:prstGeom prst="rect">
            <a:avLst/>
          </a:prstGeom>
          <a:noFill/>
          <a:ln>
            <a:noFill/>
          </a:ln>
        </p:spPr>
      </p:pic>
      <p:pic>
        <p:nvPicPr>
          <p:cNvPr id="331" name="Google Shape;331;p66"/>
          <p:cNvPicPr preferRelativeResize="0"/>
          <p:nvPr/>
        </p:nvPicPr>
        <p:blipFill>
          <a:blip r:embed="rId5">
            <a:alphaModFix/>
          </a:blip>
          <a:stretch>
            <a:fillRect/>
          </a:stretch>
        </p:blipFill>
        <p:spPr>
          <a:xfrm>
            <a:off x="6012750" y="3166950"/>
            <a:ext cx="3070799" cy="1824150"/>
          </a:xfrm>
          <a:prstGeom prst="rect">
            <a:avLst/>
          </a:prstGeom>
          <a:noFill/>
          <a:ln>
            <a:noFill/>
          </a:ln>
        </p:spPr>
      </p:pic>
      <p:sp>
        <p:nvSpPr>
          <p:cNvPr id="332" name="Google Shape;332;p66"/>
          <p:cNvSpPr/>
          <p:nvPr/>
        </p:nvSpPr>
        <p:spPr>
          <a:xfrm rot="-2700000">
            <a:off x="3337210" y="3015180"/>
            <a:ext cx="2173929" cy="2127684"/>
          </a:xfrm>
          <a:prstGeom prst="mathPlus">
            <a:avLst>
              <a:gd fmla="val 23520" name="adj1"/>
            </a:avLst>
          </a:prstGeom>
          <a:solidFill>
            <a:srgbClr val="FF00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 name="Google Shape;333;p66"/>
          <p:cNvCxnSpPr/>
          <p:nvPr/>
        </p:nvCxnSpPr>
        <p:spPr>
          <a:xfrm>
            <a:off x="5967638" y="2972150"/>
            <a:ext cx="22500" cy="20889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0" st="0"/>
                                            </p:txEl>
                                          </p:spTgt>
                                        </p:tgtEl>
                                        <p:attrNameLst>
                                          <p:attrName>style.visibility</p:attrName>
                                        </p:attrNameLst>
                                      </p:cBhvr>
                                      <p:to>
                                        <p:strVal val="visible"/>
                                      </p:to>
                                    </p:set>
                                    <p:animEffect filter="fade" transition="in">
                                      <p:cBhvr>
                                        <p:cTn dur="1000"/>
                                        <p:tgtEl>
                                          <p:spTgt spid="3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1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t>HYBRIDISATION OF ALGORITHMS</a:t>
            </a:r>
            <a:endParaRPr b="1" sz="2400"/>
          </a:p>
        </p:txBody>
      </p:sp>
      <p:sp>
        <p:nvSpPr>
          <p:cNvPr id="729" name="Google Shape;729;p111"/>
          <p:cNvSpPr txBox="1"/>
          <p:nvPr/>
        </p:nvSpPr>
        <p:spPr>
          <a:xfrm>
            <a:off x="-15750" y="733725"/>
            <a:ext cx="5945400" cy="43761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3"/>
              </a:buClr>
              <a:buSzPts val="1300"/>
              <a:buFont typeface="Roboto"/>
              <a:buChar char="❖"/>
            </a:pPr>
            <a:r>
              <a:rPr b="1" lang="en" sz="1300">
                <a:latin typeface="Roboto"/>
                <a:ea typeface="Roboto"/>
                <a:cs typeface="Roboto"/>
                <a:sym typeface="Roboto"/>
              </a:rPr>
              <a:t>Variants for algorithms are created to make the algorithm give better results.</a:t>
            </a:r>
            <a:endParaRPr b="1" sz="1300">
              <a:latin typeface="Roboto"/>
              <a:ea typeface="Roboto"/>
              <a:cs typeface="Roboto"/>
              <a:sym typeface="Roboto"/>
            </a:endParaRPr>
          </a:p>
          <a:p>
            <a:pPr indent="-311150" lvl="0" marL="457200" rtl="0" algn="l">
              <a:lnSpc>
                <a:spcPct val="115000"/>
              </a:lnSpc>
              <a:spcBef>
                <a:spcPts val="1000"/>
              </a:spcBef>
              <a:spcAft>
                <a:spcPts val="0"/>
              </a:spcAft>
              <a:buClr>
                <a:schemeClr val="accent3"/>
              </a:buClr>
              <a:buSzPts val="1300"/>
              <a:buFont typeface="Roboto"/>
              <a:buChar char="❖"/>
            </a:pPr>
            <a:r>
              <a:rPr b="1" lang="en" sz="1300">
                <a:latin typeface="Roboto"/>
                <a:ea typeface="Roboto"/>
                <a:cs typeface="Roboto"/>
                <a:sym typeface="Roboto"/>
              </a:rPr>
              <a:t>By hybridizing the algorithm with another combines the advantages of both the algorithm and gives better solution than a single algorithm.</a:t>
            </a:r>
            <a:endParaRPr b="1" sz="1300">
              <a:latin typeface="Roboto"/>
              <a:ea typeface="Roboto"/>
              <a:cs typeface="Roboto"/>
              <a:sym typeface="Roboto"/>
            </a:endParaRPr>
          </a:p>
          <a:p>
            <a:pPr indent="-311150" lvl="0" marL="457200" rtl="0" algn="l">
              <a:lnSpc>
                <a:spcPct val="115000"/>
              </a:lnSpc>
              <a:spcBef>
                <a:spcPts val="1000"/>
              </a:spcBef>
              <a:spcAft>
                <a:spcPts val="0"/>
              </a:spcAft>
              <a:buClr>
                <a:schemeClr val="accent3"/>
              </a:buClr>
              <a:buSzPts val="1300"/>
              <a:buFont typeface="Roboto"/>
              <a:buChar char="❖"/>
            </a:pPr>
            <a:r>
              <a:rPr b="1" lang="en" sz="1300">
                <a:latin typeface="Roboto"/>
                <a:ea typeface="Roboto"/>
                <a:cs typeface="Roboto"/>
                <a:sym typeface="Roboto"/>
              </a:rPr>
              <a:t>The algorithm chosen to hybridize with the developed 4 algorithms is ABC (</a:t>
            </a:r>
            <a:r>
              <a:rPr b="1" lang="en" sz="1300">
                <a:solidFill>
                  <a:srgbClr val="0000FF"/>
                </a:solidFill>
                <a:latin typeface="Roboto"/>
                <a:ea typeface="Roboto"/>
                <a:cs typeface="Roboto"/>
                <a:sym typeface="Roboto"/>
              </a:rPr>
              <a:t>artificial bee colony algorithm</a:t>
            </a:r>
            <a:r>
              <a:rPr b="1" lang="en" sz="1300">
                <a:latin typeface="Roboto"/>
                <a:ea typeface="Roboto"/>
                <a:cs typeface="Roboto"/>
                <a:sym typeface="Roboto"/>
              </a:rPr>
              <a:t>).</a:t>
            </a:r>
            <a:endParaRPr b="1" sz="1300">
              <a:solidFill>
                <a:schemeClr val="accent3"/>
              </a:solidFill>
              <a:latin typeface="Roboto"/>
              <a:ea typeface="Roboto"/>
              <a:cs typeface="Roboto"/>
              <a:sym typeface="Roboto"/>
            </a:endParaRPr>
          </a:p>
          <a:p>
            <a:pPr indent="-311150" lvl="0" marL="457200" rtl="0" algn="l">
              <a:lnSpc>
                <a:spcPct val="115000"/>
              </a:lnSpc>
              <a:spcBef>
                <a:spcPts val="1000"/>
              </a:spcBef>
              <a:spcAft>
                <a:spcPts val="0"/>
              </a:spcAft>
              <a:buClr>
                <a:schemeClr val="accent3"/>
              </a:buClr>
              <a:buSzPts val="1300"/>
              <a:buFont typeface="Roboto"/>
              <a:buChar char="❖"/>
            </a:pPr>
            <a:r>
              <a:rPr b="1" lang="en" sz="1300">
                <a:latin typeface="Roboto"/>
                <a:ea typeface="Roboto"/>
                <a:cs typeface="Roboto"/>
                <a:sym typeface="Roboto"/>
              </a:rPr>
              <a:t>The scout phase from this ABC algorithm is added with those 4 algorithms(</a:t>
            </a:r>
            <a:r>
              <a:rPr b="1" lang="en" sz="1300">
                <a:solidFill>
                  <a:srgbClr val="0000FF"/>
                </a:solidFill>
                <a:latin typeface="Roboto"/>
                <a:ea typeface="Roboto"/>
                <a:cs typeface="Roboto"/>
                <a:sym typeface="Roboto"/>
              </a:rPr>
              <a:t>PSO, TLBO, MBO, AOA</a:t>
            </a:r>
            <a:r>
              <a:rPr b="1" lang="en" sz="1300">
                <a:latin typeface="Roboto"/>
                <a:ea typeface="Roboto"/>
                <a:cs typeface="Roboto"/>
                <a:sym typeface="Roboto"/>
              </a:rPr>
              <a:t>).</a:t>
            </a:r>
            <a:endParaRPr b="1" sz="1300">
              <a:latin typeface="Roboto"/>
              <a:ea typeface="Roboto"/>
              <a:cs typeface="Roboto"/>
              <a:sym typeface="Roboto"/>
            </a:endParaRPr>
          </a:p>
          <a:p>
            <a:pPr indent="-311150" lvl="0" marL="457200" rtl="0" algn="l">
              <a:lnSpc>
                <a:spcPct val="115000"/>
              </a:lnSpc>
              <a:spcBef>
                <a:spcPts val="1000"/>
              </a:spcBef>
              <a:spcAft>
                <a:spcPts val="0"/>
              </a:spcAft>
              <a:buClr>
                <a:schemeClr val="accent3"/>
              </a:buClr>
              <a:buSzPts val="1300"/>
              <a:buFont typeface="Roboto"/>
              <a:buChar char="❖"/>
            </a:pPr>
            <a:r>
              <a:rPr b="1" lang="en" sz="1300">
                <a:latin typeface="Roboto"/>
                <a:ea typeface="Roboto"/>
                <a:cs typeface="Roboto"/>
                <a:sym typeface="Roboto"/>
              </a:rPr>
              <a:t>The main reason of adding the scout phase is that, it increases the exploration and exploitation space and gives better pareto fronts by replacing the retained solutions and replacing it with a random one.</a:t>
            </a:r>
            <a:endParaRPr b="1" sz="1300">
              <a:latin typeface="Roboto"/>
              <a:ea typeface="Roboto"/>
              <a:cs typeface="Roboto"/>
              <a:sym typeface="Roboto"/>
            </a:endParaRPr>
          </a:p>
          <a:p>
            <a:pPr indent="-311150" lvl="0" marL="457200" rtl="0" algn="l">
              <a:lnSpc>
                <a:spcPct val="115000"/>
              </a:lnSpc>
              <a:spcBef>
                <a:spcPts val="1000"/>
              </a:spcBef>
              <a:spcAft>
                <a:spcPts val="0"/>
              </a:spcAft>
              <a:buClr>
                <a:schemeClr val="accent3"/>
              </a:buClr>
              <a:buSzPts val="1300"/>
              <a:buFont typeface="Roboto"/>
              <a:buChar char="❖"/>
            </a:pPr>
            <a:r>
              <a:rPr b="1" lang="en" sz="1300">
                <a:latin typeface="Roboto"/>
                <a:ea typeface="Roboto"/>
                <a:cs typeface="Roboto"/>
                <a:sym typeface="Roboto"/>
              </a:rPr>
              <a:t>Easy to implement and hybridize with other algorithms.</a:t>
            </a:r>
            <a:endParaRPr b="1" sz="1300">
              <a:latin typeface="Roboto"/>
              <a:ea typeface="Roboto"/>
              <a:cs typeface="Roboto"/>
              <a:sym typeface="Roboto"/>
            </a:endParaRPr>
          </a:p>
          <a:p>
            <a:pPr indent="-311150" lvl="0" marL="457200" rtl="0" algn="l">
              <a:lnSpc>
                <a:spcPct val="115000"/>
              </a:lnSpc>
              <a:spcBef>
                <a:spcPts val="1000"/>
              </a:spcBef>
              <a:spcAft>
                <a:spcPts val="1000"/>
              </a:spcAft>
              <a:buClr>
                <a:schemeClr val="accent3"/>
              </a:buClr>
              <a:buSzPts val="1300"/>
              <a:buFont typeface="Roboto"/>
              <a:buChar char="❖"/>
            </a:pPr>
            <a:r>
              <a:rPr b="1" lang="en" sz="1300">
                <a:latin typeface="Roboto"/>
                <a:ea typeface="Roboto"/>
                <a:cs typeface="Roboto"/>
                <a:sym typeface="Roboto"/>
              </a:rPr>
              <a:t>All these algorithms are compared using those performance indicators. The best performing algorithm after testing those with different data sets is presented in next section.</a:t>
            </a:r>
            <a:endParaRPr i="0" sz="1000" u="none" cap="none" strike="noStrike">
              <a:latin typeface="Roboto"/>
              <a:ea typeface="Roboto"/>
              <a:cs typeface="Roboto"/>
              <a:sym typeface="Roboto"/>
            </a:endParaRPr>
          </a:p>
        </p:txBody>
      </p:sp>
      <p:pic>
        <p:nvPicPr>
          <p:cNvPr id="730" name="Google Shape;730;p111"/>
          <p:cNvPicPr preferRelativeResize="0"/>
          <p:nvPr/>
        </p:nvPicPr>
        <p:blipFill>
          <a:blip r:embed="rId3">
            <a:alphaModFix/>
          </a:blip>
          <a:stretch>
            <a:fillRect/>
          </a:stretch>
        </p:blipFill>
        <p:spPr>
          <a:xfrm>
            <a:off x="5929650" y="658850"/>
            <a:ext cx="3214350" cy="4484651"/>
          </a:xfrm>
          <a:prstGeom prst="rect">
            <a:avLst/>
          </a:prstGeom>
          <a:noFill/>
          <a:ln cap="flat" cmpd="sng" w="9525">
            <a:solidFill>
              <a:srgbClr val="333333"/>
            </a:solidFill>
            <a:prstDash val="solid"/>
            <a:round/>
            <a:headEnd len="sm" w="sm" type="none"/>
            <a:tailEnd len="sm" w="sm" type="none"/>
          </a:ln>
        </p:spPr>
      </p:pic>
      <p:sp>
        <p:nvSpPr>
          <p:cNvPr id="731" name="Google Shape;731;p111"/>
          <p:cNvSpPr/>
          <p:nvPr/>
        </p:nvSpPr>
        <p:spPr>
          <a:xfrm>
            <a:off x="5777300" y="4009975"/>
            <a:ext cx="2632800" cy="792300"/>
          </a:xfrm>
          <a:prstGeom prst="ellipse">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12"/>
          <p:cNvSpPr txBox="1"/>
          <p:nvPr>
            <p:ph type="ctrTitle"/>
          </p:nvPr>
        </p:nvSpPr>
        <p:spPr>
          <a:xfrm>
            <a:off x="699275" y="367672"/>
            <a:ext cx="82221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DISCRETIZATION</a:t>
            </a:r>
            <a:endParaRPr b="1"/>
          </a:p>
        </p:txBody>
      </p:sp>
      <p:pic>
        <p:nvPicPr>
          <p:cNvPr id="737" name="Google Shape;737;p112"/>
          <p:cNvPicPr preferRelativeResize="0"/>
          <p:nvPr/>
        </p:nvPicPr>
        <p:blipFill>
          <a:blip r:embed="rId3">
            <a:alphaModFix/>
          </a:blip>
          <a:stretch>
            <a:fillRect/>
          </a:stretch>
        </p:blipFill>
        <p:spPr>
          <a:xfrm>
            <a:off x="2268525" y="1475975"/>
            <a:ext cx="5083598" cy="32042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1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t>WHAT IS DISCRETIZATION</a:t>
            </a:r>
            <a:endParaRPr b="1" sz="2400"/>
          </a:p>
        </p:txBody>
      </p:sp>
      <p:sp>
        <p:nvSpPr>
          <p:cNvPr id="743" name="Google Shape;743;p113"/>
          <p:cNvSpPr txBox="1"/>
          <p:nvPr/>
        </p:nvSpPr>
        <p:spPr>
          <a:xfrm>
            <a:off x="165625" y="816075"/>
            <a:ext cx="46485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333333"/>
                </a:solidFill>
                <a:latin typeface="Roboto"/>
                <a:ea typeface="Roboto"/>
                <a:cs typeface="Roboto"/>
                <a:sym typeface="Roboto"/>
              </a:rPr>
              <a:t>Addition, subtraction &amp; multiplication of </a:t>
            </a:r>
            <a:r>
              <a:rPr b="1" lang="en" sz="1700">
                <a:solidFill>
                  <a:srgbClr val="333333"/>
                </a:solidFill>
                <a:latin typeface="Roboto"/>
                <a:ea typeface="Roboto"/>
                <a:cs typeface="Roboto"/>
                <a:sym typeface="Roboto"/>
              </a:rPr>
              <a:t>continuous</a:t>
            </a:r>
            <a:r>
              <a:rPr b="1" lang="en" sz="1700">
                <a:solidFill>
                  <a:srgbClr val="333333"/>
                </a:solidFill>
                <a:latin typeface="Roboto"/>
                <a:ea typeface="Roboto"/>
                <a:cs typeface="Roboto"/>
                <a:sym typeface="Roboto"/>
              </a:rPr>
              <a:t> variables is easy…….</a:t>
            </a:r>
            <a:endParaRPr b="1" sz="1700">
              <a:solidFill>
                <a:srgbClr val="333333"/>
              </a:solidFill>
              <a:latin typeface="Roboto"/>
              <a:ea typeface="Roboto"/>
              <a:cs typeface="Roboto"/>
              <a:sym typeface="Roboto"/>
            </a:endParaRPr>
          </a:p>
          <a:p>
            <a:pPr indent="0" lvl="0" marL="0" rtl="0" algn="l">
              <a:spcBef>
                <a:spcPts val="0"/>
              </a:spcBef>
              <a:spcAft>
                <a:spcPts val="0"/>
              </a:spcAft>
              <a:buNone/>
            </a:pPr>
            <a:r>
              <a:rPr b="1" lang="en" sz="1700">
                <a:solidFill>
                  <a:srgbClr val="0000FF"/>
                </a:solidFill>
                <a:latin typeface="Roboto"/>
                <a:ea typeface="Roboto"/>
                <a:cs typeface="Roboto"/>
                <a:sym typeface="Roboto"/>
              </a:rPr>
              <a:t>BUT HOW TO DO THE SAME FOR TASK AND PROCESS ALTERNATIVE SEQUENCES ???</a:t>
            </a:r>
            <a:endParaRPr b="1" sz="1700">
              <a:solidFill>
                <a:srgbClr val="0000FF"/>
              </a:solidFill>
              <a:latin typeface="Roboto"/>
              <a:ea typeface="Roboto"/>
              <a:cs typeface="Roboto"/>
              <a:sym typeface="Roboto"/>
            </a:endParaRPr>
          </a:p>
        </p:txBody>
      </p:sp>
      <p:pic>
        <p:nvPicPr>
          <p:cNvPr id="744" name="Google Shape;744;p113"/>
          <p:cNvPicPr preferRelativeResize="0"/>
          <p:nvPr/>
        </p:nvPicPr>
        <p:blipFill>
          <a:blip r:embed="rId3">
            <a:alphaModFix/>
          </a:blip>
          <a:stretch>
            <a:fillRect/>
          </a:stretch>
        </p:blipFill>
        <p:spPr>
          <a:xfrm>
            <a:off x="5517850" y="816075"/>
            <a:ext cx="3017225" cy="1624650"/>
          </a:xfrm>
          <a:prstGeom prst="rect">
            <a:avLst/>
          </a:prstGeom>
          <a:noFill/>
          <a:ln>
            <a:noFill/>
          </a:ln>
        </p:spPr>
      </p:pic>
      <p:sp>
        <p:nvSpPr>
          <p:cNvPr id="745" name="Google Shape;745;p113"/>
          <p:cNvSpPr/>
          <p:nvPr/>
        </p:nvSpPr>
        <p:spPr>
          <a:xfrm>
            <a:off x="1871725" y="1991500"/>
            <a:ext cx="554100" cy="9807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6" name="Google Shape;746;p113"/>
          <p:cNvPicPr preferRelativeResize="0"/>
          <p:nvPr/>
        </p:nvPicPr>
        <p:blipFill>
          <a:blip r:embed="rId4">
            <a:alphaModFix/>
          </a:blip>
          <a:stretch>
            <a:fillRect/>
          </a:stretch>
        </p:blipFill>
        <p:spPr>
          <a:xfrm>
            <a:off x="152400" y="3124600"/>
            <a:ext cx="8839198" cy="571588"/>
          </a:xfrm>
          <a:prstGeom prst="rect">
            <a:avLst/>
          </a:prstGeom>
          <a:noFill/>
          <a:ln>
            <a:noFill/>
          </a:ln>
        </p:spPr>
      </p:pic>
      <p:pic>
        <p:nvPicPr>
          <p:cNvPr id="747" name="Google Shape;747;p113"/>
          <p:cNvPicPr preferRelativeResize="0"/>
          <p:nvPr/>
        </p:nvPicPr>
        <p:blipFill>
          <a:blip r:embed="rId5">
            <a:alphaModFix/>
          </a:blip>
          <a:stretch>
            <a:fillRect/>
          </a:stretch>
        </p:blipFill>
        <p:spPr>
          <a:xfrm>
            <a:off x="152400" y="3848600"/>
            <a:ext cx="6623250" cy="571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1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t>ADDITION</a:t>
            </a:r>
            <a:r>
              <a:rPr b="1" lang="en" sz="3200"/>
              <a:t> OF TWO SEQUENCES</a:t>
            </a:r>
            <a:endParaRPr b="1" sz="2400"/>
          </a:p>
        </p:txBody>
      </p:sp>
      <p:sp>
        <p:nvSpPr>
          <p:cNvPr id="753" name="Google Shape;753;p114"/>
          <p:cNvSpPr txBox="1"/>
          <p:nvPr/>
        </p:nvSpPr>
        <p:spPr>
          <a:xfrm>
            <a:off x="808550" y="1100550"/>
            <a:ext cx="1624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00FF"/>
                </a:solidFill>
                <a:latin typeface="Roboto"/>
                <a:ea typeface="Roboto"/>
                <a:cs typeface="Roboto"/>
                <a:sym typeface="Roboto"/>
              </a:rPr>
              <a:t>ALGORITHM</a:t>
            </a:r>
            <a:endParaRPr b="1" sz="2000">
              <a:solidFill>
                <a:srgbClr val="0000FF"/>
              </a:solidFill>
              <a:latin typeface="Roboto"/>
              <a:ea typeface="Roboto"/>
              <a:cs typeface="Roboto"/>
              <a:sym typeface="Roboto"/>
            </a:endParaRPr>
          </a:p>
        </p:txBody>
      </p:sp>
      <p:graphicFrame>
        <p:nvGraphicFramePr>
          <p:cNvPr id="754" name="Google Shape;754;p114"/>
          <p:cNvGraphicFramePr/>
          <p:nvPr/>
        </p:nvGraphicFramePr>
        <p:xfrm>
          <a:off x="4298725" y="1221175"/>
          <a:ext cx="3000000" cy="3000000"/>
        </p:xfrm>
        <a:graphic>
          <a:graphicData uri="http://schemas.openxmlformats.org/drawingml/2006/table">
            <a:tbl>
              <a:tblPr>
                <a:noFill/>
                <a:tableStyleId>{898B87BF-8EBE-46CC-A722-9A4615B6A096}</a:tableStyleId>
              </a:tblPr>
              <a:tblGrid>
                <a:gridCol w="925225"/>
                <a:gridCol w="925225"/>
                <a:gridCol w="925225"/>
                <a:gridCol w="925225"/>
                <a:gridCol w="925225"/>
              </a:tblGrid>
              <a:tr h="381000">
                <a:tc>
                  <a:txBody>
                    <a:bodyPr/>
                    <a:lstStyle/>
                    <a:p>
                      <a:pPr indent="0" lvl="0" marL="0" rtl="0" algn="ctr">
                        <a:spcBef>
                          <a:spcPts val="0"/>
                        </a:spcBef>
                        <a:spcAft>
                          <a:spcPts val="0"/>
                        </a:spcAft>
                        <a:buNone/>
                      </a:pPr>
                      <a:r>
                        <a:rPr b="1" lang="en"/>
                        <a:t>1</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9900FF"/>
                    </a:solidFill>
                  </a:tcPr>
                </a:tc>
                <a:tc>
                  <a:txBody>
                    <a:bodyPr/>
                    <a:lstStyle/>
                    <a:p>
                      <a:pPr indent="0" lvl="0" marL="0" rtl="0" algn="ctr">
                        <a:spcBef>
                          <a:spcPts val="0"/>
                        </a:spcBef>
                        <a:spcAft>
                          <a:spcPts val="0"/>
                        </a:spcAft>
                        <a:buNone/>
                      </a:pPr>
                      <a:r>
                        <a:rPr b="1" lang="en"/>
                        <a:t>3</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a:t>4</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b="1" lang="en"/>
                        <a:t>2</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b="1" lang="en"/>
                        <a:t>5</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FF"/>
                    </a:solidFill>
                  </a:tcPr>
                </a:tc>
              </a:tr>
            </a:tbl>
          </a:graphicData>
        </a:graphic>
      </p:graphicFrame>
      <p:graphicFrame>
        <p:nvGraphicFramePr>
          <p:cNvPr id="755" name="Google Shape;755;p114"/>
          <p:cNvGraphicFramePr/>
          <p:nvPr/>
        </p:nvGraphicFramePr>
        <p:xfrm>
          <a:off x="4298725" y="2216100"/>
          <a:ext cx="3000000" cy="3000000"/>
        </p:xfrm>
        <a:graphic>
          <a:graphicData uri="http://schemas.openxmlformats.org/drawingml/2006/table">
            <a:tbl>
              <a:tblPr>
                <a:noFill/>
                <a:tableStyleId>{898B87BF-8EBE-46CC-A722-9A4615B6A096}</a:tableStyleId>
              </a:tblPr>
              <a:tblGrid>
                <a:gridCol w="925225"/>
                <a:gridCol w="925225"/>
                <a:gridCol w="925225"/>
                <a:gridCol w="925225"/>
                <a:gridCol w="925225"/>
              </a:tblGrid>
              <a:tr h="381000">
                <a:tc>
                  <a:txBody>
                    <a:bodyPr/>
                    <a:lstStyle/>
                    <a:p>
                      <a:pPr indent="0" lvl="0" marL="0" rtl="0" algn="ctr">
                        <a:spcBef>
                          <a:spcPts val="0"/>
                        </a:spcBef>
                        <a:spcAft>
                          <a:spcPts val="0"/>
                        </a:spcAft>
                        <a:buNone/>
                      </a:pPr>
                      <a:r>
                        <a:rPr b="1" lang="en"/>
                        <a:t>1</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9900FF"/>
                    </a:solidFill>
                  </a:tcPr>
                </a:tc>
                <a:tc>
                  <a:txBody>
                    <a:bodyPr/>
                    <a:lstStyle/>
                    <a:p>
                      <a:pPr indent="0" lvl="0" marL="0" rtl="0" algn="ctr">
                        <a:spcBef>
                          <a:spcPts val="0"/>
                        </a:spcBef>
                        <a:spcAft>
                          <a:spcPts val="0"/>
                        </a:spcAft>
                        <a:buNone/>
                      </a:pPr>
                      <a:r>
                        <a:rPr b="1" lang="en"/>
                        <a:t>2</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a:t>4</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b="1" lang="en"/>
                        <a:t>3</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b="1" lang="en"/>
                        <a:t>5</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FF"/>
                    </a:solidFill>
                  </a:tcPr>
                </a:tc>
              </a:tr>
            </a:tbl>
          </a:graphicData>
        </a:graphic>
      </p:graphicFrame>
      <p:sp>
        <p:nvSpPr>
          <p:cNvPr id="756" name="Google Shape;756;p114"/>
          <p:cNvSpPr/>
          <p:nvPr/>
        </p:nvSpPr>
        <p:spPr>
          <a:xfrm>
            <a:off x="6327238" y="1670438"/>
            <a:ext cx="569100" cy="492600"/>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57" name="Google Shape;757;p114"/>
          <p:cNvGraphicFramePr/>
          <p:nvPr/>
        </p:nvGraphicFramePr>
        <p:xfrm>
          <a:off x="4298738" y="3791000"/>
          <a:ext cx="3000000" cy="3000000"/>
        </p:xfrm>
        <a:graphic>
          <a:graphicData uri="http://schemas.openxmlformats.org/drawingml/2006/table">
            <a:tbl>
              <a:tblPr>
                <a:noFill/>
                <a:tableStyleId>{898B87BF-8EBE-46CC-A722-9A4615B6A096}</a:tableStyleId>
              </a:tblPr>
              <a:tblGrid>
                <a:gridCol w="925225"/>
              </a:tblGrid>
              <a:tr h="381000">
                <a:tc>
                  <a:txBody>
                    <a:bodyPr/>
                    <a:lstStyle/>
                    <a:p>
                      <a:pPr indent="0" lvl="0" marL="0" rtl="0" algn="ctr">
                        <a:spcBef>
                          <a:spcPts val="0"/>
                        </a:spcBef>
                        <a:spcAft>
                          <a:spcPts val="0"/>
                        </a:spcAft>
                        <a:buNone/>
                      </a:pPr>
                      <a:r>
                        <a:rPr b="1" lang="en"/>
                        <a:t>1</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9900FF"/>
                    </a:solidFill>
                  </a:tcPr>
                </a:tc>
              </a:tr>
            </a:tbl>
          </a:graphicData>
        </a:graphic>
      </p:graphicFrame>
      <p:graphicFrame>
        <p:nvGraphicFramePr>
          <p:cNvPr id="758" name="Google Shape;758;p114"/>
          <p:cNvGraphicFramePr/>
          <p:nvPr/>
        </p:nvGraphicFramePr>
        <p:xfrm>
          <a:off x="5223963" y="3791000"/>
          <a:ext cx="3000000" cy="3000000"/>
        </p:xfrm>
        <a:graphic>
          <a:graphicData uri="http://schemas.openxmlformats.org/drawingml/2006/table">
            <a:tbl>
              <a:tblPr>
                <a:noFill/>
                <a:tableStyleId>{898B87BF-8EBE-46CC-A722-9A4615B6A096}</a:tableStyleId>
              </a:tblPr>
              <a:tblGrid>
                <a:gridCol w="925225"/>
              </a:tblGrid>
              <a:tr h="381000">
                <a:tc>
                  <a:txBody>
                    <a:bodyPr/>
                    <a:lstStyle/>
                    <a:p>
                      <a:pPr indent="0" lvl="0" marL="0" rtl="0" algn="ctr">
                        <a:spcBef>
                          <a:spcPts val="0"/>
                        </a:spcBef>
                        <a:spcAft>
                          <a:spcPts val="0"/>
                        </a:spcAft>
                        <a:buNone/>
                      </a:pPr>
                      <a:r>
                        <a:rPr b="1" lang="en"/>
                        <a:t>3</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r>
            </a:tbl>
          </a:graphicData>
        </a:graphic>
      </p:graphicFrame>
      <p:graphicFrame>
        <p:nvGraphicFramePr>
          <p:cNvPr id="759" name="Google Shape;759;p114"/>
          <p:cNvGraphicFramePr/>
          <p:nvPr/>
        </p:nvGraphicFramePr>
        <p:xfrm>
          <a:off x="6149163" y="3791000"/>
          <a:ext cx="3000000" cy="3000000"/>
        </p:xfrm>
        <a:graphic>
          <a:graphicData uri="http://schemas.openxmlformats.org/drawingml/2006/table">
            <a:tbl>
              <a:tblPr>
                <a:noFill/>
                <a:tableStyleId>{898B87BF-8EBE-46CC-A722-9A4615B6A096}</a:tableStyleId>
              </a:tblPr>
              <a:tblGrid>
                <a:gridCol w="925225"/>
              </a:tblGrid>
              <a:tr h="381000">
                <a:tc>
                  <a:txBody>
                    <a:bodyPr/>
                    <a:lstStyle/>
                    <a:p>
                      <a:pPr indent="0" lvl="0" marL="0" rtl="0" algn="ctr">
                        <a:spcBef>
                          <a:spcPts val="0"/>
                        </a:spcBef>
                        <a:spcAft>
                          <a:spcPts val="0"/>
                        </a:spcAft>
                        <a:buNone/>
                      </a:pPr>
                      <a:r>
                        <a:rPr b="1" lang="en"/>
                        <a:t>4</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FF"/>
                    </a:solidFill>
                  </a:tcPr>
                </a:tc>
              </a:tr>
            </a:tbl>
          </a:graphicData>
        </a:graphic>
      </p:graphicFrame>
      <p:graphicFrame>
        <p:nvGraphicFramePr>
          <p:cNvPr id="760" name="Google Shape;760;p114"/>
          <p:cNvGraphicFramePr/>
          <p:nvPr/>
        </p:nvGraphicFramePr>
        <p:xfrm>
          <a:off x="7074388" y="3791000"/>
          <a:ext cx="3000000" cy="3000000"/>
        </p:xfrm>
        <a:graphic>
          <a:graphicData uri="http://schemas.openxmlformats.org/drawingml/2006/table">
            <a:tbl>
              <a:tblPr>
                <a:noFill/>
                <a:tableStyleId>{898B87BF-8EBE-46CC-A722-9A4615B6A096}</a:tableStyleId>
              </a:tblPr>
              <a:tblGrid>
                <a:gridCol w="925225"/>
              </a:tblGrid>
              <a:tr h="381000">
                <a:tc>
                  <a:txBody>
                    <a:bodyPr/>
                    <a:lstStyle/>
                    <a:p>
                      <a:pPr indent="0" lvl="0" marL="0" rtl="0" algn="ctr">
                        <a:spcBef>
                          <a:spcPts val="0"/>
                        </a:spcBef>
                        <a:spcAft>
                          <a:spcPts val="0"/>
                        </a:spcAft>
                        <a:buNone/>
                      </a:pPr>
                      <a:r>
                        <a:rPr b="1" lang="en"/>
                        <a:t>3</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9900"/>
                    </a:solidFill>
                  </a:tcPr>
                </a:tc>
              </a:tr>
            </a:tbl>
          </a:graphicData>
        </a:graphic>
      </p:graphicFrame>
      <p:graphicFrame>
        <p:nvGraphicFramePr>
          <p:cNvPr id="761" name="Google Shape;761;p114"/>
          <p:cNvGraphicFramePr/>
          <p:nvPr/>
        </p:nvGraphicFramePr>
        <p:xfrm>
          <a:off x="7999588" y="3791000"/>
          <a:ext cx="3000000" cy="3000000"/>
        </p:xfrm>
        <a:graphic>
          <a:graphicData uri="http://schemas.openxmlformats.org/drawingml/2006/table">
            <a:tbl>
              <a:tblPr>
                <a:noFill/>
                <a:tableStyleId>{898B87BF-8EBE-46CC-A722-9A4615B6A096}</a:tableStyleId>
              </a:tblPr>
              <a:tblGrid>
                <a:gridCol w="925225"/>
              </a:tblGrid>
              <a:tr h="381000">
                <a:tc>
                  <a:txBody>
                    <a:bodyPr/>
                    <a:lstStyle/>
                    <a:p>
                      <a:pPr indent="0" lvl="0" marL="0" rtl="0" algn="ctr">
                        <a:spcBef>
                          <a:spcPts val="0"/>
                        </a:spcBef>
                        <a:spcAft>
                          <a:spcPts val="0"/>
                        </a:spcAft>
                        <a:buNone/>
                      </a:pPr>
                      <a:r>
                        <a:rPr b="1" lang="en"/>
                        <a:t>5</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FF"/>
                    </a:solidFill>
                  </a:tcPr>
                </a:tc>
              </a:tr>
            </a:tbl>
          </a:graphicData>
        </a:graphic>
      </p:graphicFrame>
      <p:sp>
        <p:nvSpPr>
          <p:cNvPr id="762" name="Google Shape;762;p114"/>
          <p:cNvSpPr/>
          <p:nvPr/>
        </p:nvSpPr>
        <p:spPr>
          <a:xfrm rot="10800000">
            <a:off x="4679013" y="2663900"/>
            <a:ext cx="164700" cy="10755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14"/>
          <p:cNvSpPr/>
          <p:nvPr/>
        </p:nvSpPr>
        <p:spPr>
          <a:xfrm rot="10800000">
            <a:off x="5604225" y="2663900"/>
            <a:ext cx="164700" cy="10755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14"/>
          <p:cNvSpPr/>
          <p:nvPr/>
        </p:nvSpPr>
        <p:spPr>
          <a:xfrm rot="10800000">
            <a:off x="6529413" y="2663900"/>
            <a:ext cx="164700" cy="10755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14"/>
          <p:cNvSpPr/>
          <p:nvPr/>
        </p:nvSpPr>
        <p:spPr>
          <a:xfrm rot="10800000">
            <a:off x="7454613" y="2663900"/>
            <a:ext cx="164700" cy="10755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14"/>
          <p:cNvSpPr/>
          <p:nvPr/>
        </p:nvSpPr>
        <p:spPr>
          <a:xfrm rot="10800000">
            <a:off x="8379813" y="2663900"/>
            <a:ext cx="164700" cy="10755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14"/>
          <p:cNvSpPr/>
          <p:nvPr/>
        </p:nvSpPr>
        <p:spPr>
          <a:xfrm>
            <a:off x="4469675" y="1100550"/>
            <a:ext cx="569100" cy="1639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14"/>
          <p:cNvSpPr/>
          <p:nvPr/>
        </p:nvSpPr>
        <p:spPr>
          <a:xfrm>
            <a:off x="5442975" y="1003250"/>
            <a:ext cx="483300" cy="848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14"/>
          <p:cNvSpPr/>
          <p:nvPr/>
        </p:nvSpPr>
        <p:spPr>
          <a:xfrm>
            <a:off x="7295325" y="1926800"/>
            <a:ext cx="483300" cy="848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14"/>
          <p:cNvSpPr/>
          <p:nvPr/>
        </p:nvSpPr>
        <p:spPr>
          <a:xfrm>
            <a:off x="6388025" y="993225"/>
            <a:ext cx="483300" cy="1782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14"/>
          <p:cNvSpPr/>
          <p:nvPr/>
        </p:nvSpPr>
        <p:spPr>
          <a:xfrm>
            <a:off x="8220575" y="993225"/>
            <a:ext cx="483300" cy="1746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14"/>
          <p:cNvSpPr txBox="1"/>
          <p:nvPr/>
        </p:nvSpPr>
        <p:spPr>
          <a:xfrm>
            <a:off x="98250" y="1759400"/>
            <a:ext cx="3914700" cy="270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200">
                <a:latin typeface="Times New Roman"/>
                <a:ea typeface="Times New Roman"/>
                <a:cs typeface="Times New Roman"/>
                <a:sym typeface="Times New Roman"/>
              </a:rPr>
              <a:t>X1;</a:t>
            </a:r>
            <a:r>
              <a:rPr i="1" lang="en" sz="1200">
                <a:latin typeface="Times New Roman"/>
                <a:ea typeface="Times New Roman"/>
                <a:cs typeface="Times New Roman"/>
                <a:sym typeface="Times New Roman"/>
              </a:rPr>
              <a:t> task sequence 1</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i="1" lang="en" sz="1200">
                <a:latin typeface="Times New Roman"/>
                <a:ea typeface="Times New Roman"/>
                <a:cs typeface="Times New Roman"/>
                <a:sym typeface="Times New Roman"/>
              </a:rPr>
              <a:t>X2;</a:t>
            </a:r>
            <a:r>
              <a:rPr i="1" lang="en" sz="1200">
                <a:latin typeface="Times New Roman"/>
                <a:ea typeface="Times New Roman"/>
                <a:cs typeface="Times New Roman"/>
                <a:sym typeface="Times New Roman"/>
              </a:rPr>
              <a:t> task sequence 2</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i="1" lang="en" sz="1200">
                <a:latin typeface="Times New Roman"/>
                <a:ea typeface="Times New Roman"/>
                <a:cs typeface="Times New Roman"/>
                <a:sym typeface="Times New Roman"/>
              </a:rPr>
              <a:t>Y;</a:t>
            </a:r>
            <a:r>
              <a:rPr i="1" lang="en" sz="1200">
                <a:latin typeface="Times New Roman"/>
                <a:ea typeface="Times New Roman"/>
                <a:cs typeface="Times New Roman"/>
                <a:sym typeface="Times New Roman"/>
              </a:rPr>
              <a:t> vector to hold the answer after carrying out the operation</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i="1" lang="en" sz="1200">
                <a:latin typeface="Times New Roman"/>
                <a:ea typeface="Times New Roman"/>
                <a:cs typeface="Times New Roman"/>
                <a:sym typeface="Times New Roman"/>
              </a:rPr>
              <a:t>For</a:t>
            </a:r>
            <a:r>
              <a:rPr i="1" lang="en" sz="1200">
                <a:latin typeface="Times New Roman"/>
                <a:ea typeface="Times New Roman"/>
                <a:cs typeface="Times New Roman"/>
                <a:sym typeface="Times New Roman"/>
              </a:rPr>
              <a:t> i in range(1, Number of tasks):</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latin typeface="Times New Roman"/>
                <a:ea typeface="Times New Roman"/>
                <a:cs typeface="Times New Roman"/>
                <a:sym typeface="Times New Roman"/>
              </a:rPr>
              <a:t>	</a:t>
            </a:r>
            <a:r>
              <a:rPr b="1" i="1" lang="en" sz="1200">
                <a:latin typeface="Times New Roman"/>
                <a:ea typeface="Times New Roman"/>
                <a:cs typeface="Times New Roman"/>
                <a:sym typeface="Times New Roman"/>
              </a:rPr>
              <a:t>If</a:t>
            </a:r>
            <a:r>
              <a:rPr i="1" lang="en" sz="1200">
                <a:latin typeface="Times New Roman"/>
                <a:ea typeface="Times New Roman"/>
                <a:cs typeface="Times New Roman"/>
                <a:sym typeface="Times New Roman"/>
              </a:rPr>
              <a:t>(X1[i] == X2[i]):</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latin typeface="Times New Roman"/>
                <a:ea typeface="Times New Roman"/>
                <a:cs typeface="Times New Roman"/>
                <a:sym typeface="Times New Roman"/>
              </a:rPr>
              <a:t>		assign X1[i] to Y[i]</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latin typeface="Times New Roman"/>
                <a:ea typeface="Times New Roman"/>
                <a:cs typeface="Times New Roman"/>
                <a:sym typeface="Times New Roman"/>
              </a:rPr>
              <a:t>	</a:t>
            </a:r>
            <a:r>
              <a:rPr b="1" i="1" lang="en" sz="1200">
                <a:latin typeface="Times New Roman"/>
                <a:ea typeface="Times New Roman"/>
                <a:cs typeface="Times New Roman"/>
                <a:sym typeface="Times New Roman"/>
              </a:rPr>
              <a:t>Else if</a:t>
            </a:r>
            <a:r>
              <a:rPr i="1" lang="en" sz="1200">
                <a:latin typeface="Times New Roman"/>
                <a:ea typeface="Times New Roman"/>
                <a:cs typeface="Times New Roman"/>
                <a:sym typeface="Times New Roman"/>
              </a:rPr>
              <a:t>(X1[i] &gt; X2[i]):</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latin typeface="Times New Roman"/>
                <a:ea typeface="Times New Roman"/>
                <a:cs typeface="Times New Roman"/>
                <a:sym typeface="Times New Roman"/>
              </a:rPr>
              <a:t>		assign X1[i] to Y[i]</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latin typeface="Times New Roman"/>
                <a:ea typeface="Times New Roman"/>
                <a:cs typeface="Times New Roman"/>
                <a:sym typeface="Times New Roman"/>
              </a:rPr>
              <a:t>	</a:t>
            </a:r>
            <a:r>
              <a:rPr b="1" i="1" lang="en" sz="1200">
                <a:latin typeface="Times New Roman"/>
                <a:ea typeface="Times New Roman"/>
                <a:cs typeface="Times New Roman"/>
                <a:sym typeface="Times New Roman"/>
              </a:rPr>
              <a:t>Else</a:t>
            </a:r>
            <a:r>
              <a:rPr i="1" lang="en" sz="1200">
                <a:latin typeface="Times New Roman"/>
                <a:ea typeface="Times New Roman"/>
                <a:cs typeface="Times New Roman"/>
                <a:sym typeface="Times New Roman"/>
              </a:rPr>
              <a:t>:</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latin typeface="Times New Roman"/>
                <a:ea typeface="Times New Roman"/>
                <a:cs typeface="Times New Roman"/>
                <a:sym typeface="Times New Roman"/>
              </a:rPr>
              <a:t>		assign X2[i] to Y[i]</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latin typeface="Times New Roman"/>
                <a:ea typeface="Times New Roman"/>
                <a:cs typeface="Times New Roman"/>
                <a:sym typeface="Times New Roman"/>
              </a:rPr>
              <a:t>	</a:t>
            </a:r>
            <a:r>
              <a:rPr b="1" i="1" lang="en" sz="1200">
                <a:latin typeface="Times New Roman"/>
                <a:ea typeface="Times New Roman"/>
                <a:cs typeface="Times New Roman"/>
                <a:sym typeface="Times New Roman"/>
              </a:rPr>
              <a:t>End if</a:t>
            </a:r>
            <a:endParaRPr b="1"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i="1" lang="en" sz="1200">
                <a:latin typeface="Times New Roman"/>
                <a:ea typeface="Times New Roman"/>
                <a:cs typeface="Times New Roman"/>
                <a:sym typeface="Times New Roman"/>
              </a:rPr>
              <a:t>End for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par>
                                <p:cTn fill="hold" nodeType="with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000"/>
                                        <p:tgtEl>
                                          <p:spTgt spid="757"/>
                                        </p:tgtEl>
                                      </p:cBhvr>
                                    </p:animEffect>
                                  </p:childTnLst>
                                </p:cTn>
                              </p:par>
                              <p:par>
                                <p:cTn fill="hold" nodeType="with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par>
                                <p:cTn fill="hold" nodeType="with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par>
                                <p:cTn fill="hold" nodeType="with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1000"/>
                                        <p:tgtEl>
                                          <p:spTgt spid="763"/>
                                        </p:tgtEl>
                                      </p:cBhvr>
                                    </p:animEffect>
                                  </p:childTnLst>
                                </p:cTn>
                              </p:par>
                              <p:par>
                                <p:cTn fill="hold" nodeType="with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par>
                                <p:cTn fill="hold" nodeType="withEffect" presetClass="exit" presetID="10" presetSubtype="0">
                                  <p:stCondLst>
                                    <p:cond delay="0"/>
                                  </p:stCondLst>
                                  <p:childTnLst>
                                    <p:animEffect filter="fade" transition="out">
                                      <p:cBhvr>
                                        <p:cTn dur="1000"/>
                                        <p:tgtEl>
                                          <p:spTgt spid="762"/>
                                        </p:tgtEl>
                                      </p:cBhvr>
                                    </p:animEffect>
                                    <p:set>
                                      <p:cBhvr>
                                        <p:cTn dur="1" fill="hold">
                                          <p:stCondLst>
                                            <p:cond delay="1000"/>
                                          </p:stCondLst>
                                        </p:cTn>
                                        <p:tgtEl>
                                          <p:spTgt spid="76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67"/>
                                        </p:tgtEl>
                                      </p:cBhvr>
                                    </p:animEffect>
                                    <p:set>
                                      <p:cBhvr>
                                        <p:cTn dur="1" fill="hold">
                                          <p:stCondLst>
                                            <p:cond delay="1000"/>
                                          </p:stCondLst>
                                        </p:cTn>
                                        <p:tgtEl>
                                          <p:spTgt spid="7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par>
                                <p:cTn fill="hold" nodeType="with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1000"/>
                                        <p:tgtEl>
                                          <p:spTgt spid="770"/>
                                        </p:tgtEl>
                                      </p:cBhvr>
                                    </p:animEffect>
                                  </p:childTnLst>
                                </p:cTn>
                              </p:par>
                              <p:par>
                                <p:cTn fill="hold" nodeType="with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1000"/>
                                        <p:tgtEl>
                                          <p:spTgt spid="764"/>
                                        </p:tgtEl>
                                      </p:cBhvr>
                                    </p:animEffect>
                                  </p:childTnLst>
                                </p:cTn>
                              </p:par>
                              <p:par>
                                <p:cTn fill="hold" nodeType="withEffect" presetClass="exit" presetID="10" presetSubtype="0">
                                  <p:stCondLst>
                                    <p:cond delay="0"/>
                                  </p:stCondLst>
                                  <p:childTnLst>
                                    <p:animEffect filter="fade" transition="out">
                                      <p:cBhvr>
                                        <p:cTn dur="1000"/>
                                        <p:tgtEl>
                                          <p:spTgt spid="768"/>
                                        </p:tgtEl>
                                      </p:cBhvr>
                                    </p:animEffect>
                                    <p:set>
                                      <p:cBhvr>
                                        <p:cTn dur="1" fill="hold">
                                          <p:stCondLst>
                                            <p:cond delay="1000"/>
                                          </p:stCondLst>
                                        </p:cTn>
                                        <p:tgtEl>
                                          <p:spTgt spid="76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63"/>
                                        </p:tgtEl>
                                      </p:cBhvr>
                                    </p:animEffect>
                                    <p:set>
                                      <p:cBhvr>
                                        <p:cTn dur="1" fill="hold">
                                          <p:stCondLst>
                                            <p:cond delay="1000"/>
                                          </p:stCondLst>
                                        </p:cTn>
                                        <p:tgtEl>
                                          <p:spTgt spid="7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1000"/>
                                        <p:tgtEl>
                                          <p:spTgt spid="760"/>
                                        </p:tgtEl>
                                      </p:cBhvr>
                                    </p:animEffect>
                                  </p:childTnLst>
                                </p:cTn>
                              </p:par>
                              <p:par>
                                <p:cTn fill="hold" nodeType="with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par>
                                <p:cTn fill="hold" nodeType="with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1000"/>
                                        <p:tgtEl>
                                          <p:spTgt spid="769"/>
                                        </p:tgtEl>
                                      </p:cBhvr>
                                    </p:animEffect>
                                  </p:childTnLst>
                                </p:cTn>
                              </p:par>
                              <p:par>
                                <p:cTn fill="hold" nodeType="withEffect" presetClass="exit" presetID="10" presetSubtype="0">
                                  <p:stCondLst>
                                    <p:cond delay="0"/>
                                  </p:stCondLst>
                                  <p:childTnLst>
                                    <p:animEffect filter="fade" transition="out">
                                      <p:cBhvr>
                                        <p:cTn dur="1000"/>
                                        <p:tgtEl>
                                          <p:spTgt spid="770"/>
                                        </p:tgtEl>
                                      </p:cBhvr>
                                    </p:animEffect>
                                    <p:set>
                                      <p:cBhvr>
                                        <p:cTn dur="1" fill="hold">
                                          <p:stCondLst>
                                            <p:cond delay="1000"/>
                                          </p:stCondLst>
                                        </p:cTn>
                                        <p:tgtEl>
                                          <p:spTgt spid="77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64"/>
                                        </p:tgtEl>
                                      </p:cBhvr>
                                    </p:animEffect>
                                    <p:set>
                                      <p:cBhvr>
                                        <p:cTn dur="1" fill="hold">
                                          <p:stCondLst>
                                            <p:cond delay="1000"/>
                                          </p:stCondLst>
                                        </p:cTn>
                                        <p:tgtEl>
                                          <p:spTgt spid="7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1000"/>
                                        <p:tgtEl>
                                          <p:spTgt spid="761"/>
                                        </p:tgtEl>
                                      </p:cBhvr>
                                    </p:animEffect>
                                  </p:childTnLst>
                                </p:cTn>
                              </p:par>
                              <p:par>
                                <p:cTn fill="hold" nodeType="with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par>
                                <p:cTn fill="hold" nodeType="with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1000"/>
                                        <p:tgtEl>
                                          <p:spTgt spid="771"/>
                                        </p:tgtEl>
                                      </p:cBhvr>
                                    </p:animEffect>
                                  </p:childTnLst>
                                </p:cTn>
                              </p:par>
                              <p:par>
                                <p:cTn fill="hold" nodeType="withEffect" presetClass="exit" presetID="10" presetSubtype="0">
                                  <p:stCondLst>
                                    <p:cond delay="0"/>
                                  </p:stCondLst>
                                  <p:childTnLst>
                                    <p:animEffect filter="fade" transition="out">
                                      <p:cBhvr>
                                        <p:cTn dur="1000"/>
                                        <p:tgtEl>
                                          <p:spTgt spid="765"/>
                                        </p:tgtEl>
                                      </p:cBhvr>
                                    </p:animEffect>
                                    <p:set>
                                      <p:cBhvr>
                                        <p:cTn dur="1" fill="hold">
                                          <p:stCondLst>
                                            <p:cond delay="1000"/>
                                          </p:stCondLst>
                                        </p:cTn>
                                        <p:tgtEl>
                                          <p:spTgt spid="76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69"/>
                                        </p:tgtEl>
                                      </p:cBhvr>
                                    </p:animEffect>
                                    <p:set>
                                      <p:cBhvr>
                                        <p:cTn dur="1" fill="hold">
                                          <p:stCondLst>
                                            <p:cond delay="1000"/>
                                          </p:stCondLst>
                                        </p:cTn>
                                        <p:tgtEl>
                                          <p:spTgt spid="76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1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t>SUBTRACTION OF TWO SEQUENCES</a:t>
            </a:r>
            <a:endParaRPr b="1" sz="2400"/>
          </a:p>
        </p:txBody>
      </p:sp>
      <p:sp>
        <p:nvSpPr>
          <p:cNvPr id="778" name="Google Shape;778;p115"/>
          <p:cNvSpPr txBox="1"/>
          <p:nvPr/>
        </p:nvSpPr>
        <p:spPr>
          <a:xfrm>
            <a:off x="98250" y="1781875"/>
            <a:ext cx="3877500" cy="270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200">
                <a:latin typeface="Times New Roman"/>
                <a:ea typeface="Times New Roman"/>
                <a:cs typeface="Times New Roman"/>
                <a:sym typeface="Times New Roman"/>
              </a:rPr>
              <a:t>X1</a:t>
            </a:r>
            <a:r>
              <a:rPr b="1" i="1" lang="en" sz="1200">
                <a:latin typeface="Times New Roman"/>
                <a:ea typeface="Times New Roman"/>
                <a:cs typeface="Times New Roman"/>
                <a:sym typeface="Times New Roman"/>
              </a:rPr>
              <a:t>;</a:t>
            </a:r>
            <a:r>
              <a:rPr i="1" lang="en" sz="1200">
                <a:latin typeface="Times New Roman"/>
                <a:ea typeface="Times New Roman"/>
                <a:cs typeface="Times New Roman"/>
                <a:sym typeface="Times New Roman"/>
              </a:rPr>
              <a:t> velocity vector</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i="1" lang="en" sz="1200">
                <a:latin typeface="Times New Roman"/>
                <a:ea typeface="Times New Roman"/>
                <a:cs typeface="Times New Roman"/>
                <a:sym typeface="Times New Roman"/>
              </a:rPr>
              <a:t>X2;</a:t>
            </a:r>
            <a:r>
              <a:rPr i="1" lang="en" sz="1200">
                <a:latin typeface="Times New Roman"/>
                <a:ea typeface="Times New Roman"/>
                <a:cs typeface="Times New Roman"/>
                <a:sym typeface="Times New Roman"/>
              </a:rPr>
              <a:t> task sequence vector</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i="1" lang="en" sz="1200">
                <a:latin typeface="Times New Roman"/>
                <a:ea typeface="Times New Roman"/>
                <a:cs typeface="Times New Roman"/>
                <a:sym typeface="Times New Roman"/>
              </a:rPr>
              <a:t>Y;</a:t>
            </a:r>
            <a:r>
              <a:rPr i="1" lang="en" sz="1200">
                <a:latin typeface="Times New Roman"/>
                <a:ea typeface="Times New Roman"/>
                <a:cs typeface="Times New Roman"/>
                <a:sym typeface="Times New Roman"/>
              </a:rPr>
              <a:t> vector to hold the answer after carrying out the operation</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i="1" lang="en" sz="1200">
                <a:latin typeface="Times New Roman"/>
                <a:ea typeface="Times New Roman"/>
                <a:cs typeface="Times New Roman"/>
                <a:sym typeface="Times New Roman"/>
              </a:rPr>
              <a:t>For</a:t>
            </a:r>
            <a:r>
              <a:rPr i="1" lang="en" sz="1200">
                <a:latin typeface="Times New Roman"/>
                <a:ea typeface="Times New Roman"/>
                <a:cs typeface="Times New Roman"/>
                <a:sym typeface="Times New Roman"/>
              </a:rPr>
              <a:t> i in range(1, Number of tasks):</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latin typeface="Times New Roman"/>
                <a:ea typeface="Times New Roman"/>
                <a:cs typeface="Times New Roman"/>
                <a:sym typeface="Times New Roman"/>
              </a:rPr>
              <a:t>	</a:t>
            </a:r>
            <a:r>
              <a:rPr b="1" i="1" lang="en" sz="1200">
                <a:latin typeface="Times New Roman"/>
                <a:ea typeface="Times New Roman"/>
                <a:cs typeface="Times New Roman"/>
                <a:sym typeface="Times New Roman"/>
              </a:rPr>
              <a:t>If</a:t>
            </a:r>
            <a:r>
              <a:rPr i="1" lang="en" sz="1200">
                <a:latin typeface="Times New Roman"/>
                <a:ea typeface="Times New Roman"/>
                <a:cs typeface="Times New Roman"/>
                <a:sym typeface="Times New Roman"/>
              </a:rPr>
              <a:t>(</a:t>
            </a:r>
            <a:r>
              <a:rPr i="1" lang="en" sz="1200">
                <a:latin typeface="Times New Roman"/>
                <a:ea typeface="Times New Roman"/>
                <a:cs typeface="Times New Roman"/>
                <a:sym typeface="Times New Roman"/>
              </a:rPr>
              <a:t>X1[i] == X2[i]</a:t>
            </a:r>
            <a:r>
              <a:rPr i="1" lang="en" sz="1200">
                <a:latin typeface="Times New Roman"/>
                <a:ea typeface="Times New Roman"/>
                <a:cs typeface="Times New Roman"/>
                <a:sym typeface="Times New Roman"/>
              </a:rPr>
              <a:t>):</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latin typeface="Times New Roman"/>
                <a:ea typeface="Times New Roman"/>
                <a:cs typeface="Times New Roman"/>
                <a:sym typeface="Times New Roman"/>
              </a:rPr>
              <a:t>		assign 0 to Y[i]</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latin typeface="Times New Roman"/>
                <a:ea typeface="Times New Roman"/>
                <a:cs typeface="Times New Roman"/>
                <a:sym typeface="Times New Roman"/>
              </a:rPr>
              <a:t>	</a:t>
            </a:r>
            <a:r>
              <a:rPr b="1" i="1" lang="en" sz="1200">
                <a:latin typeface="Times New Roman"/>
                <a:ea typeface="Times New Roman"/>
                <a:cs typeface="Times New Roman"/>
                <a:sym typeface="Times New Roman"/>
              </a:rPr>
              <a:t>Else if</a:t>
            </a:r>
            <a:r>
              <a:rPr i="1" lang="en" sz="1200">
                <a:latin typeface="Times New Roman"/>
                <a:ea typeface="Times New Roman"/>
                <a:cs typeface="Times New Roman"/>
                <a:sym typeface="Times New Roman"/>
              </a:rPr>
              <a:t>(</a:t>
            </a:r>
            <a:r>
              <a:rPr i="1" lang="en" sz="1200">
                <a:latin typeface="Times New Roman"/>
                <a:ea typeface="Times New Roman"/>
                <a:cs typeface="Times New Roman"/>
                <a:sym typeface="Times New Roman"/>
              </a:rPr>
              <a:t>X1[i] &lt; X2[i]</a:t>
            </a:r>
            <a:r>
              <a:rPr i="1" lang="en" sz="1200">
                <a:latin typeface="Times New Roman"/>
                <a:ea typeface="Times New Roman"/>
                <a:cs typeface="Times New Roman"/>
                <a:sym typeface="Times New Roman"/>
              </a:rPr>
              <a:t>):</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latin typeface="Times New Roman"/>
                <a:ea typeface="Times New Roman"/>
                <a:cs typeface="Times New Roman"/>
                <a:sym typeface="Times New Roman"/>
              </a:rPr>
              <a:t>		assign X1[i] to Y[i]</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latin typeface="Times New Roman"/>
                <a:ea typeface="Times New Roman"/>
                <a:cs typeface="Times New Roman"/>
                <a:sym typeface="Times New Roman"/>
              </a:rPr>
              <a:t>	</a:t>
            </a:r>
            <a:r>
              <a:rPr b="1" i="1" lang="en" sz="1200">
                <a:latin typeface="Times New Roman"/>
                <a:ea typeface="Times New Roman"/>
                <a:cs typeface="Times New Roman"/>
                <a:sym typeface="Times New Roman"/>
              </a:rPr>
              <a:t>Else:</a:t>
            </a:r>
            <a:endParaRPr b="1"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latin typeface="Times New Roman"/>
                <a:ea typeface="Times New Roman"/>
                <a:cs typeface="Times New Roman"/>
                <a:sym typeface="Times New Roman"/>
              </a:rPr>
              <a:t>		assign X2[i] to Y[i]</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latin typeface="Times New Roman"/>
                <a:ea typeface="Times New Roman"/>
                <a:cs typeface="Times New Roman"/>
                <a:sym typeface="Times New Roman"/>
              </a:rPr>
              <a:t>	</a:t>
            </a:r>
            <a:r>
              <a:rPr b="1" i="1" lang="en" sz="1200">
                <a:latin typeface="Times New Roman"/>
                <a:ea typeface="Times New Roman"/>
                <a:cs typeface="Times New Roman"/>
                <a:sym typeface="Times New Roman"/>
              </a:rPr>
              <a:t>End if</a:t>
            </a:r>
            <a:endParaRPr b="1"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i="1" lang="en" sz="1200">
                <a:latin typeface="Times New Roman"/>
                <a:ea typeface="Times New Roman"/>
                <a:cs typeface="Times New Roman"/>
                <a:sym typeface="Times New Roman"/>
              </a:rPr>
              <a:t>End for</a:t>
            </a:r>
            <a:endParaRPr/>
          </a:p>
        </p:txBody>
      </p:sp>
      <p:sp>
        <p:nvSpPr>
          <p:cNvPr id="779" name="Google Shape;779;p115"/>
          <p:cNvSpPr txBox="1"/>
          <p:nvPr/>
        </p:nvSpPr>
        <p:spPr>
          <a:xfrm>
            <a:off x="808550" y="1100550"/>
            <a:ext cx="1624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00FF"/>
                </a:solidFill>
                <a:latin typeface="Roboto"/>
                <a:ea typeface="Roboto"/>
                <a:cs typeface="Roboto"/>
                <a:sym typeface="Roboto"/>
              </a:rPr>
              <a:t>ALGORITHM</a:t>
            </a:r>
            <a:endParaRPr b="1" sz="2000">
              <a:solidFill>
                <a:srgbClr val="0000FF"/>
              </a:solidFill>
              <a:latin typeface="Roboto"/>
              <a:ea typeface="Roboto"/>
              <a:cs typeface="Roboto"/>
              <a:sym typeface="Roboto"/>
            </a:endParaRPr>
          </a:p>
        </p:txBody>
      </p:sp>
      <p:graphicFrame>
        <p:nvGraphicFramePr>
          <p:cNvPr id="780" name="Google Shape;780;p115"/>
          <p:cNvGraphicFramePr/>
          <p:nvPr/>
        </p:nvGraphicFramePr>
        <p:xfrm>
          <a:off x="4298725" y="1221175"/>
          <a:ext cx="3000000" cy="3000000"/>
        </p:xfrm>
        <a:graphic>
          <a:graphicData uri="http://schemas.openxmlformats.org/drawingml/2006/table">
            <a:tbl>
              <a:tblPr>
                <a:noFill/>
                <a:tableStyleId>{898B87BF-8EBE-46CC-A722-9A4615B6A096}</a:tableStyleId>
              </a:tblPr>
              <a:tblGrid>
                <a:gridCol w="925225"/>
                <a:gridCol w="925225"/>
                <a:gridCol w="925225"/>
                <a:gridCol w="925225"/>
                <a:gridCol w="925225"/>
              </a:tblGrid>
              <a:tr h="381000">
                <a:tc>
                  <a:txBody>
                    <a:bodyPr/>
                    <a:lstStyle/>
                    <a:p>
                      <a:pPr indent="0" lvl="0" marL="0" rtl="0" algn="ctr">
                        <a:spcBef>
                          <a:spcPts val="0"/>
                        </a:spcBef>
                        <a:spcAft>
                          <a:spcPts val="0"/>
                        </a:spcAft>
                        <a:buNone/>
                      </a:pPr>
                      <a:r>
                        <a:rPr b="1" lang="en"/>
                        <a:t>1</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9900FF"/>
                    </a:solidFill>
                  </a:tcPr>
                </a:tc>
                <a:tc>
                  <a:txBody>
                    <a:bodyPr/>
                    <a:lstStyle/>
                    <a:p>
                      <a:pPr indent="0" lvl="0" marL="0" rtl="0" algn="ctr">
                        <a:spcBef>
                          <a:spcPts val="0"/>
                        </a:spcBef>
                        <a:spcAft>
                          <a:spcPts val="0"/>
                        </a:spcAft>
                        <a:buNone/>
                      </a:pPr>
                      <a:r>
                        <a:rPr b="1" lang="en"/>
                        <a:t>3</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a:t>4</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b="1" lang="en"/>
                        <a:t>2</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b="1" lang="en"/>
                        <a:t>5</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FF"/>
                    </a:solidFill>
                  </a:tcPr>
                </a:tc>
              </a:tr>
            </a:tbl>
          </a:graphicData>
        </a:graphic>
      </p:graphicFrame>
      <p:graphicFrame>
        <p:nvGraphicFramePr>
          <p:cNvPr id="781" name="Google Shape;781;p115"/>
          <p:cNvGraphicFramePr/>
          <p:nvPr/>
        </p:nvGraphicFramePr>
        <p:xfrm>
          <a:off x="4298725" y="2216100"/>
          <a:ext cx="3000000" cy="3000000"/>
        </p:xfrm>
        <a:graphic>
          <a:graphicData uri="http://schemas.openxmlformats.org/drawingml/2006/table">
            <a:tbl>
              <a:tblPr>
                <a:noFill/>
                <a:tableStyleId>{898B87BF-8EBE-46CC-A722-9A4615B6A096}</a:tableStyleId>
              </a:tblPr>
              <a:tblGrid>
                <a:gridCol w="925225"/>
                <a:gridCol w="925225"/>
                <a:gridCol w="925225"/>
                <a:gridCol w="925225"/>
                <a:gridCol w="925225"/>
              </a:tblGrid>
              <a:tr h="381000">
                <a:tc>
                  <a:txBody>
                    <a:bodyPr/>
                    <a:lstStyle/>
                    <a:p>
                      <a:pPr indent="0" lvl="0" marL="0" rtl="0" algn="ctr">
                        <a:spcBef>
                          <a:spcPts val="0"/>
                        </a:spcBef>
                        <a:spcAft>
                          <a:spcPts val="0"/>
                        </a:spcAft>
                        <a:buNone/>
                      </a:pPr>
                      <a:r>
                        <a:rPr b="1" lang="en"/>
                        <a:t>1</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9900FF"/>
                    </a:solidFill>
                  </a:tcPr>
                </a:tc>
                <a:tc>
                  <a:txBody>
                    <a:bodyPr/>
                    <a:lstStyle/>
                    <a:p>
                      <a:pPr indent="0" lvl="0" marL="0" rtl="0" algn="ctr">
                        <a:spcBef>
                          <a:spcPts val="0"/>
                        </a:spcBef>
                        <a:spcAft>
                          <a:spcPts val="0"/>
                        </a:spcAft>
                        <a:buNone/>
                      </a:pPr>
                      <a:r>
                        <a:rPr b="1" lang="en"/>
                        <a:t>2</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a:t>4</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b="1" lang="en"/>
                        <a:t>3</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b="1" lang="en"/>
                        <a:t>5</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FF"/>
                    </a:solidFill>
                  </a:tcPr>
                </a:tc>
              </a:tr>
            </a:tbl>
          </a:graphicData>
        </a:graphic>
      </p:graphicFrame>
      <p:graphicFrame>
        <p:nvGraphicFramePr>
          <p:cNvPr id="782" name="Google Shape;782;p115"/>
          <p:cNvGraphicFramePr/>
          <p:nvPr/>
        </p:nvGraphicFramePr>
        <p:xfrm>
          <a:off x="4298738" y="3791000"/>
          <a:ext cx="3000000" cy="3000000"/>
        </p:xfrm>
        <a:graphic>
          <a:graphicData uri="http://schemas.openxmlformats.org/drawingml/2006/table">
            <a:tbl>
              <a:tblPr>
                <a:noFill/>
                <a:tableStyleId>{898B87BF-8EBE-46CC-A722-9A4615B6A096}</a:tableStyleId>
              </a:tblPr>
              <a:tblGrid>
                <a:gridCol w="925225"/>
              </a:tblGrid>
              <a:tr h="381000">
                <a:tc>
                  <a:txBody>
                    <a:bodyPr/>
                    <a:lstStyle/>
                    <a:p>
                      <a:pPr indent="0" lvl="0" marL="0" rtl="0" algn="ctr">
                        <a:spcBef>
                          <a:spcPts val="0"/>
                        </a:spcBef>
                        <a:spcAft>
                          <a:spcPts val="0"/>
                        </a:spcAft>
                        <a:buNone/>
                      </a:pPr>
                      <a:r>
                        <a:rPr b="1" lang="en"/>
                        <a:t>0</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9900FF"/>
                    </a:solidFill>
                  </a:tcPr>
                </a:tc>
              </a:tr>
            </a:tbl>
          </a:graphicData>
        </a:graphic>
      </p:graphicFrame>
      <p:graphicFrame>
        <p:nvGraphicFramePr>
          <p:cNvPr id="783" name="Google Shape;783;p115"/>
          <p:cNvGraphicFramePr/>
          <p:nvPr/>
        </p:nvGraphicFramePr>
        <p:xfrm>
          <a:off x="5223963" y="3791000"/>
          <a:ext cx="3000000" cy="3000000"/>
        </p:xfrm>
        <a:graphic>
          <a:graphicData uri="http://schemas.openxmlformats.org/drawingml/2006/table">
            <a:tbl>
              <a:tblPr>
                <a:noFill/>
                <a:tableStyleId>{898B87BF-8EBE-46CC-A722-9A4615B6A096}</a:tableStyleId>
              </a:tblPr>
              <a:tblGrid>
                <a:gridCol w="925225"/>
              </a:tblGrid>
              <a:tr h="381000">
                <a:tc>
                  <a:txBody>
                    <a:bodyPr/>
                    <a:lstStyle/>
                    <a:p>
                      <a:pPr indent="0" lvl="0" marL="0" rtl="0" algn="ctr">
                        <a:spcBef>
                          <a:spcPts val="0"/>
                        </a:spcBef>
                        <a:spcAft>
                          <a:spcPts val="0"/>
                        </a:spcAft>
                        <a:buNone/>
                      </a:pPr>
                      <a:r>
                        <a:rPr b="1" lang="en"/>
                        <a:t>2</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r>
            </a:tbl>
          </a:graphicData>
        </a:graphic>
      </p:graphicFrame>
      <p:graphicFrame>
        <p:nvGraphicFramePr>
          <p:cNvPr id="784" name="Google Shape;784;p115"/>
          <p:cNvGraphicFramePr/>
          <p:nvPr/>
        </p:nvGraphicFramePr>
        <p:xfrm>
          <a:off x="6149163" y="3791000"/>
          <a:ext cx="3000000" cy="3000000"/>
        </p:xfrm>
        <a:graphic>
          <a:graphicData uri="http://schemas.openxmlformats.org/drawingml/2006/table">
            <a:tbl>
              <a:tblPr>
                <a:noFill/>
                <a:tableStyleId>{898B87BF-8EBE-46CC-A722-9A4615B6A096}</a:tableStyleId>
              </a:tblPr>
              <a:tblGrid>
                <a:gridCol w="925225"/>
              </a:tblGrid>
              <a:tr h="381000">
                <a:tc>
                  <a:txBody>
                    <a:bodyPr/>
                    <a:lstStyle/>
                    <a:p>
                      <a:pPr indent="0" lvl="0" marL="0" rtl="0" algn="ctr">
                        <a:spcBef>
                          <a:spcPts val="0"/>
                        </a:spcBef>
                        <a:spcAft>
                          <a:spcPts val="0"/>
                        </a:spcAft>
                        <a:buNone/>
                      </a:pPr>
                      <a:r>
                        <a:rPr b="1" lang="en"/>
                        <a:t>0</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FF"/>
                    </a:solidFill>
                  </a:tcPr>
                </a:tc>
              </a:tr>
            </a:tbl>
          </a:graphicData>
        </a:graphic>
      </p:graphicFrame>
      <p:graphicFrame>
        <p:nvGraphicFramePr>
          <p:cNvPr id="785" name="Google Shape;785;p115"/>
          <p:cNvGraphicFramePr/>
          <p:nvPr/>
        </p:nvGraphicFramePr>
        <p:xfrm>
          <a:off x="7074388" y="3791000"/>
          <a:ext cx="3000000" cy="3000000"/>
        </p:xfrm>
        <a:graphic>
          <a:graphicData uri="http://schemas.openxmlformats.org/drawingml/2006/table">
            <a:tbl>
              <a:tblPr>
                <a:noFill/>
                <a:tableStyleId>{898B87BF-8EBE-46CC-A722-9A4615B6A096}</a:tableStyleId>
              </a:tblPr>
              <a:tblGrid>
                <a:gridCol w="925225"/>
              </a:tblGrid>
              <a:tr h="381000">
                <a:tc>
                  <a:txBody>
                    <a:bodyPr/>
                    <a:lstStyle/>
                    <a:p>
                      <a:pPr indent="0" lvl="0" marL="0" rtl="0" algn="ctr">
                        <a:spcBef>
                          <a:spcPts val="0"/>
                        </a:spcBef>
                        <a:spcAft>
                          <a:spcPts val="0"/>
                        </a:spcAft>
                        <a:buNone/>
                      </a:pPr>
                      <a:r>
                        <a:rPr b="1" lang="en"/>
                        <a:t>2</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9900"/>
                    </a:solidFill>
                  </a:tcPr>
                </a:tc>
              </a:tr>
            </a:tbl>
          </a:graphicData>
        </a:graphic>
      </p:graphicFrame>
      <p:graphicFrame>
        <p:nvGraphicFramePr>
          <p:cNvPr id="786" name="Google Shape;786;p115"/>
          <p:cNvGraphicFramePr/>
          <p:nvPr/>
        </p:nvGraphicFramePr>
        <p:xfrm>
          <a:off x="7999588" y="3791000"/>
          <a:ext cx="3000000" cy="3000000"/>
        </p:xfrm>
        <a:graphic>
          <a:graphicData uri="http://schemas.openxmlformats.org/drawingml/2006/table">
            <a:tbl>
              <a:tblPr>
                <a:noFill/>
                <a:tableStyleId>{898B87BF-8EBE-46CC-A722-9A4615B6A096}</a:tableStyleId>
              </a:tblPr>
              <a:tblGrid>
                <a:gridCol w="925225"/>
              </a:tblGrid>
              <a:tr h="381000">
                <a:tc>
                  <a:txBody>
                    <a:bodyPr/>
                    <a:lstStyle/>
                    <a:p>
                      <a:pPr indent="0" lvl="0" marL="0" rtl="0" algn="ctr">
                        <a:spcBef>
                          <a:spcPts val="0"/>
                        </a:spcBef>
                        <a:spcAft>
                          <a:spcPts val="0"/>
                        </a:spcAft>
                        <a:buNone/>
                      </a:pPr>
                      <a:r>
                        <a:rPr b="1" lang="en"/>
                        <a:t>0</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FF"/>
                    </a:solidFill>
                  </a:tcPr>
                </a:tc>
              </a:tr>
            </a:tbl>
          </a:graphicData>
        </a:graphic>
      </p:graphicFrame>
      <p:sp>
        <p:nvSpPr>
          <p:cNvPr id="787" name="Google Shape;787;p115"/>
          <p:cNvSpPr/>
          <p:nvPr/>
        </p:nvSpPr>
        <p:spPr>
          <a:xfrm rot="10800000">
            <a:off x="4679013" y="2663900"/>
            <a:ext cx="164700" cy="10755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15"/>
          <p:cNvSpPr/>
          <p:nvPr/>
        </p:nvSpPr>
        <p:spPr>
          <a:xfrm rot="10800000">
            <a:off x="5604225" y="2663900"/>
            <a:ext cx="164700" cy="10755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15"/>
          <p:cNvSpPr/>
          <p:nvPr/>
        </p:nvSpPr>
        <p:spPr>
          <a:xfrm rot="10800000">
            <a:off x="6529413" y="2663900"/>
            <a:ext cx="164700" cy="10755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15"/>
          <p:cNvSpPr/>
          <p:nvPr/>
        </p:nvSpPr>
        <p:spPr>
          <a:xfrm rot="10800000">
            <a:off x="7454613" y="2663900"/>
            <a:ext cx="164700" cy="10755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15"/>
          <p:cNvSpPr/>
          <p:nvPr/>
        </p:nvSpPr>
        <p:spPr>
          <a:xfrm rot="10800000">
            <a:off x="8379813" y="2663900"/>
            <a:ext cx="164700" cy="10755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15"/>
          <p:cNvSpPr/>
          <p:nvPr/>
        </p:nvSpPr>
        <p:spPr>
          <a:xfrm>
            <a:off x="4469675" y="1100550"/>
            <a:ext cx="569100" cy="1639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15"/>
          <p:cNvSpPr/>
          <p:nvPr/>
        </p:nvSpPr>
        <p:spPr>
          <a:xfrm>
            <a:off x="5444925" y="1926800"/>
            <a:ext cx="483300" cy="848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15"/>
          <p:cNvSpPr/>
          <p:nvPr/>
        </p:nvSpPr>
        <p:spPr>
          <a:xfrm>
            <a:off x="7295325" y="993225"/>
            <a:ext cx="483300" cy="848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15"/>
          <p:cNvSpPr/>
          <p:nvPr/>
        </p:nvSpPr>
        <p:spPr>
          <a:xfrm>
            <a:off x="6370125" y="1100550"/>
            <a:ext cx="483300" cy="1674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15"/>
          <p:cNvSpPr/>
          <p:nvPr/>
        </p:nvSpPr>
        <p:spPr>
          <a:xfrm>
            <a:off x="8220575" y="993225"/>
            <a:ext cx="483300" cy="1746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15"/>
          <p:cNvSpPr/>
          <p:nvPr/>
        </p:nvSpPr>
        <p:spPr>
          <a:xfrm>
            <a:off x="6307500" y="1706088"/>
            <a:ext cx="606600" cy="458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par>
                                <p:cTn fill="hold" nodeType="with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1000"/>
                                        <p:tgtEl>
                                          <p:spTgt spid="781"/>
                                        </p:tgtEl>
                                      </p:cBhvr>
                                    </p:animEffect>
                                  </p:childTnLst>
                                </p:cTn>
                              </p:par>
                              <p:par>
                                <p:cTn fill="hold" nodeType="with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1000"/>
                                        <p:tgtEl>
                                          <p:spTgt spid="7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1000"/>
                                        <p:tgtEl>
                                          <p:spTgt spid="782"/>
                                        </p:tgtEl>
                                      </p:cBhvr>
                                    </p:animEffect>
                                  </p:childTnLst>
                                </p:cTn>
                              </p:par>
                              <p:par>
                                <p:cTn fill="hold" nodeType="with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par>
                                <p:cTn fill="hold" nodeType="with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000"/>
                                        <p:tgtEl>
                                          <p:spTgt spid="7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1000"/>
                                        <p:tgtEl>
                                          <p:spTgt spid="783"/>
                                        </p:tgtEl>
                                      </p:cBhvr>
                                    </p:animEffect>
                                  </p:childTnLst>
                                </p:cTn>
                              </p:par>
                              <p:par>
                                <p:cTn fill="hold" nodeType="with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1000"/>
                                        <p:tgtEl>
                                          <p:spTgt spid="788"/>
                                        </p:tgtEl>
                                      </p:cBhvr>
                                    </p:animEffect>
                                  </p:childTnLst>
                                </p:cTn>
                              </p:par>
                              <p:par>
                                <p:cTn fill="hold" nodeType="with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1000"/>
                                        <p:tgtEl>
                                          <p:spTgt spid="793"/>
                                        </p:tgtEl>
                                      </p:cBhvr>
                                    </p:animEffect>
                                  </p:childTnLst>
                                </p:cTn>
                              </p:par>
                              <p:par>
                                <p:cTn fill="hold" nodeType="withEffect" presetClass="exit" presetID="10" presetSubtype="0">
                                  <p:stCondLst>
                                    <p:cond delay="0"/>
                                  </p:stCondLst>
                                  <p:childTnLst>
                                    <p:animEffect filter="fade" transition="out">
                                      <p:cBhvr>
                                        <p:cTn dur="1000"/>
                                        <p:tgtEl>
                                          <p:spTgt spid="787"/>
                                        </p:tgtEl>
                                      </p:cBhvr>
                                    </p:animEffect>
                                    <p:set>
                                      <p:cBhvr>
                                        <p:cTn dur="1" fill="hold">
                                          <p:stCondLst>
                                            <p:cond delay="1000"/>
                                          </p:stCondLst>
                                        </p:cTn>
                                        <p:tgtEl>
                                          <p:spTgt spid="7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92"/>
                                        </p:tgtEl>
                                      </p:cBhvr>
                                    </p:animEffect>
                                    <p:set>
                                      <p:cBhvr>
                                        <p:cTn dur="1" fill="hold">
                                          <p:stCondLst>
                                            <p:cond delay="1000"/>
                                          </p:stCondLst>
                                        </p:cTn>
                                        <p:tgtEl>
                                          <p:spTgt spid="7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1000"/>
                                        <p:tgtEl>
                                          <p:spTgt spid="784"/>
                                        </p:tgtEl>
                                      </p:cBhvr>
                                    </p:animEffect>
                                  </p:childTnLst>
                                </p:cTn>
                              </p:par>
                              <p:par>
                                <p:cTn fill="hold" nodeType="with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1000"/>
                                        <p:tgtEl>
                                          <p:spTgt spid="795"/>
                                        </p:tgtEl>
                                      </p:cBhvr>
                                    </p:animEffect>
                                  </p:childTnLst>
                                </p:cTn>
                              </p:par>
                              <p:par>
                                <p:cTn fill="hold" nodeType="with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par>
                                <p:cTn fill="hold" nodeType="withEffect" presetClass="exit" presetID="10" presetSubtype="0">
                                  <p:stCondLst>
                                    <p:cond delay="0"/>
                                  </p:stCondLst>
                                  <p:childTnLst>
                                    <p:animEffect filter="fade" transition="out">
                                      <p:cBhvr>
                                        <p:cTn dur="1000"/>
                                        <p:tgtEl>
                                          <p:spTgt spid="793"/>
                                        </p:tgtEl>
                                      </p:cBhvr>
                                    </p:animEffect>
                                    <p:set>
                                      <p:cBhvr>
                                        <p:cTn dur="1" fill="hold">
                                          <p:stCondLst>
                                            <p:cond delay="1000"/>
                                          </p:stCondLst>
                                        </p:cTn>
                                        <p:tgtEl>
                                          <p:spTgt spid="79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88"/>
                                        </p:tgtEl>
                                      </p:cBhvr>
                                    </p:animEffect>
                                    <p:set>
                                      <p:cBhvr>
                                        <p:cTn dur="1" fill="hold">
                                          <p:stCondLst>
                                            <p:cond delay="1000"/>
                                          </p:stCondLst>
                                        </p:cTn>
                                        <p:tgtEl>
                                          <p:spTgt spid="7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par>
                                <p:cTn fill="hold" nodeType="with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par>
                                <p:cTn fill="hold" nodeType="with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1000"/>
                                        <p:tgtEl>
                                          <p:spTgt spid="794"/>
                                        </p:tgtEl>
                                      </p:cBhvr>
                                    </p:animEffect>
                                  </p:childTnLst>
                                </p:cTn>
                              </p:par>
                              <p:par>
                                <p:cTn fill="hold" nodeType="withEffect" presetClass="exit" presetID="10" presetSubtype="0">
                                  <p:stCondLst>
                                    <p:cond delay="0"/>
                                  </p:stCondLst>
                                  <p:childTnLst>
                                    <p:animEffect filter="fade" transition="out">
                                      <p:cBhvr>
                                        <p:cTn dur="1000"/>
                                        <p:tgtEl>
                                          <p:spTgt spid="795"/>
                                        </p:tgtEl>
                                      </p:cBhvr>
                                    </p:animEffect>
                                    <p:set>
                                      <p:cBhvr>
                                        <p:cTn dur="1" fill="hold">
                                          <p:stCondLst>
                                            <p:cond delay="1000"/>
                                          </p:stCondLst>
                                        </p:cTn>
                                        <p:tgtEl>
                                          <p:spTgt spid="79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89"/>
                                        </p:tgtEl>
                                      </p:cBhvr>
                                    </p:animEffect>
                                    <p:set>
                                      <p:cBhvr>
                                        <p:cTn dur="1" fill="hold">
                                          <p:stCondLst>
                                            <p:cond delay="1000"/>
                                          </p:stCondLst>
                                        </p:cTn>
                                        <p:tgtEl>
                                          <p:spTgt spid="78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1000"/>
                                        <p:tgtEl>
                                          <p:spTgt spid="786"/>
                                        </p:tgtEl>
                                      </p:cBhvr>
                                    </p:animEffect>
                                  </p:childTnLst>
                                </p:cTn>
                              </p:par>
                              <p:par>
                                <p:cTn fill="hold" nodeType="with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par>
                                <p:cTn fill="hold" nodeType="with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1000"/>
                                        <p:tgtEl>
                                          <p:spTgt spid="796"/>
                                        </p:tgtEl>
                                      </p:cBhvr>
                                    </p:animEffect>
                                  </p:childTnLst>
                                </p:cTn>
                              </p:par>
                              <p:par>
                                <p:cTn fill="hold" nodeType="withEffect" presetClass="exit" presetID="10" presetSubtype="0">
                                  <p:stCondLst>
                                    <p:cond delay="0"/>
                                  </p:stCondLst>
                                  <p:childTnLst>
                                    <p:animEffect filter="fade" transition="out">
                                      <p:cBhvr>
                                        <p:cTn dur="1000"/>
                                        <p:tgtEl>
                                          <p:spTgt spid="790"/>
                                        </p:tgtEl>
                                      </p:cBhvr>
                                    </p:animEffect>
                                    <p:set>
                                      <p:cBhvr>
                                        <p:cTn dur="1" fill="hold">
                                          <p:stCondLst>
                                            <p:cond delay="1000"/>
                                          </p:stCondLst>
                                        </p:cTn>
                                        <p:tgtEl>
                                          <p:spTgt spid="79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94"/>
                                        </p:tgtEl>
                                      </p:cBhvr>
                                    </p:animEffect>
                                    <p:set>
                                      <p:cBhvr>
                                        <p:cTn dur="1" fill="hold">
                                          <p:stCondLst>
                                            <p:cond delay="1000"/>
                                          </p:stCondLst>
                                        </p:cTn>
                                        <p:tgtEl>
                                          <p:spTgt spid="79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1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MULTIPLICATION OF A SEQUENCE WITH CO-EFF</a:t>
            </a:r>
            <a:endParaRPr b="1" sz="3200"/>
          </a:p>
        </p:txBody>
      </p:sp>
      <p:sp>
        <p:nvSpPr>
          <p:cNvPr id="803" name="Google Shape;803;p116"/>
          <p:cNvSpPr txBox="1"/>
          <p:nvPr/>
        </p:nvSpPr>
        <p:spPr>
          <a:xfrm>
            <a:off x="808550" y="1100550"/>
            <a:ext cx="1624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00FF"/>
                </a:solidFill>
                <a:latin typeface="Roboto"/>
                <a:ea typeface="Roboto"/>
                <a:cs typeface="Roboto"/>
                <a:sym typeface="Roboto"/>
              </a:rPr>
              <a:t>ALGORITHM</a:t>
            </a:r>
            <a:endParaRPr b="1" sz="2000">
              <a:solidFill>
                <a:srgbClr val="0000FF"/>
              </a:solidFill>
              <a:latin typeface="Roboto"/>
              <a:ea typeface="Roboto"/>
              <a:cs typeface="Roboto"/>
              <a:sym typeface="Roboto"/>
            </a:endParaRPr>
          </a:p>
        </p:txBody>
      </p:sp>
      <p:graphicFrame>
        <p:nvGraphicFramePr>
          <p:cNvPr id="804" name="Google Shape;804;p116"/>
          <p:cNvGraphicFramePr/>
          <p:nvPr/>
        </p:nvGraphicFramePr>
        <p:xfrm>
          <a:off x="4298725" y="1221175"/>
          <a:ext cx="3000000" cy="3000000"/>
        </p:xfrm>
        <a:graphic>
          <a:graphicData uri="http://schemas.openxmlformats.org/drawingml/2006/table">
            <a:tbl>
              <a:tblPr>
                <a:noFill/>
                <a:tableStyleId>{898B87BF-8EBE-46CC-A722-9A4615B6A096}</a:tableStyleId>
              </a:tblPr>
              <a:tblGrid>
                <a:gridCol w="925225"/>
                <a:gridCol w="925225"/>
                <a:gridCol w="925225"/>
                <a:gridCol w="925225"/>
                <a:gridCol w="925225"/>
              </a:tblGrid>
              <a:tr h="381000">
                <a:tc>
                  <a:txBody>
                    <a:bodyPr/>
                    <a:lstStyle/>
                    <a:p>
                      <a:pPr indent="0" lvl="0" marL="0" rtl="0" algn="ctr">
                        <a:spcBef>
                          <a:spcPts val="0"/>
                        </a:spcBef>
                        <a:spcAft>
                          <a:spcPts val="0"/>
                        </a:spcAft>
                        <a:buNone/>
                      </a:pPr>
                      <a:r>
                        <a:rPr b="1" lang="en"/>
                        <a:t>1</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9900FF"/>
                    </a:solidFill>
                  </a:tcPr>
                </a:tc>
                <a:tc>
                  <a:txBody>
                    <a:bodyPr/>
                    <a:lstStyle/>
                    <a:p>
                      <a:pPr indent="0" lvl="0" marL="0" rtl="0" algn="ctr">
                        <a:spcBef>
                          <a:spcPts val="0"/>
                        </a:spcBef>
                        <a:spcAft>
                          <a:spcPts val="0"/>
                        </a:spcAft>
                        <a:buNone/>
                      </a:pPr>
                      <a:r>
                        <a:rPr b="1" lang="en"/>
                        <a:t>3</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a:t>4</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b="1" lang="en"/>
                        <a:t>2</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b="1" lang="en"/>
                        <a:t>5</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FF"/>
                    </a:solidFill>
                  </a:tcPr>
                </a:tc>
              </a:tr>
            </a:tbl>
          </a:graphicData>
        </a:graphic>
      </p:graphicFrame>
      <p:graphicFrame>
        <p:nvGraphicFramePr>
          <p:cNvPr id="805" name="Google Shape;805;p116"/>
          <p:cNvGraphicFramePr/>
          <p:nvPr/>
        </p:nvGraphicFramePr>
        <p:xfrm>
          <a:off x="4298725" y="2216100"/>
          <a:ext cx="3000000" cy="3000000"/>
        </p:xfrm>
        <a:graphic>
          <a:graphicData uri="http://schemas.openxmlformats.org/drawingml/2006/table">
            <a:tbl>
              <a:tblPr>
                <a:noFill/>
                <a:tableStyleId>{898B87BF-8EBE-46CC-A722-9A4615B6A096}</a:tableStyleId>
              </a:tblPr>
              <a:tblGrid>
                <a:gridCol w="925225"/>
                <a:gridCol w="925225"/>
                <a:gridCol w="925225"/>
                <a:gridCol w="925225"/>
                <a:gridCol w="925225"/>
              </a:tblGrid>
              <a:tr h="381000">
                <a:tc>
                  <a:txBody>
                    <a:bodyPr/>
                    <a:lstStyle/>
                    <a:p>
                      <a:pPr indent="0" lvl="0" marL="0" rtl="0" algn="ctr">
                        <a:spcBef>
                          <a:spcPts val="0"/>
                        </a:spcBef>
                        <a:spcAft>
                          <a:spcPts val="0"/>
                        </a:spcAft>
                        <a:buNone/>
                      </a:pPr>
                      <a:r>
                        <a:rPr b="1" lang="en"/>
                        <a:t>0.7</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tcPr>
                </a:tc>
                <a:tc>
                  <a:txBody>
                    <a:bodyPr/>
                    <a:lstStyle/>
                    <a:p>
                      <a:pPr indent="0" lvl="0" marL="0" rtl="0" algn="ctr">
                        <a:spcBef>
                          <a:spcPts val="0"/>
                        </a:spcBef>
                        <a:spcAft>
                          <a:spcPts val="0"/>
                        </a:spcAft>
                        <a:buNone/>
                      </a:pPr>
                      <a:r>
                        <a:rPr b="1" lang="en"/>
                        <a:t>0.7</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tcPr>
                </a:tc>
                <a:tc>
                  <a:txBody>
                    <a:bodyPr/>
                    <a:lstStyle/>
                    <a:p>
                      <a:pPr indent="0" lvl="0" marL="0" rtl="0" algn="ctr">
                        <a:spcBef>
                          <a:spcPts val="0"/>
                        </a:spcBef>
                        <a:spcAft>
                          <a:spcPts val="0"/>
                        </a:spcAft>
                        <a:buNone/>
                      </a:pPr>
                      <a:r>
                        <a:rPr b="1" lang="en"/>
                        <a:t>0.7</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tcPr>
                </a:tc>
                <a:tc>
                  <a:txBody>
                    <a:bodyPr/>
                    <a:lstStyle/>
                    <a:p>
                      <a:pPr indent="0" lvl="0" marL="0" rtl="0" algn="ctr">
                        <a:spcBef>
                          <a:spcPts val="0"/>
                        </a:spcBef>
                        <a:spcAft>
                          <a:spcPts val="0"/>
                        </a:spcAft>
                        <a:buNone/>
                      </a:pPr>
                      <a:r>
                        <a:rPr b="1" lang="en"/>
                        <a:t>0.7</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tcPr>
                </a:tc>
                <a:tc>
                  <a:txBody>
                    <a:bodyPr/>
                    <a:lstStyle/>
                    <a:p>
                      <a:pPr indent="0" lvl="0" marL="0" rtl="0" algn="ctr">
                        <a:spcBef>
                          <a:spcPts val="0"/>
                        </a:spcBef>
                        <a:spcAft>
                          <a:spcPts val="0"/>
                        </a:spcAft>
                        <a:buNone/>
                      </a:pPr>
                      <a:r>
                        <a:rPr b="1" lang="en"/>
                        <a:t>0.7</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tcPr>
                </a:tc>
              </a:tr>
            </a:tbl>
          </a:graphicData>
        </a:graphic>
      </p:graphicFrame>
      <p:graphicFrame>
        <p:nvGraphicFramePr>
          <p:cNvPr id="806" name="Google Shape;806;p116"/>
          <p:cNvGraphicFramePr/>
          <p:nvPr/>
        </p:nvGraphicFramePr>
        <p:xfrm>
          <a:off x="4298738" y="3791000"/>
          <a:ext cx="3000000" cy="3000000"/>
        </p:xfrm>
        <a:graphic>
          <a:graphicData uri="http://schemas.openxmlformats.org/drawingml/2006/table">
            <a:tbl>
              <a:tblPr>
                <a:noFill/>
                <a:tableStyleId>{898B87BF-8EBE-46CC-A722-9A4615B6A096}</a:tableStyleId>
              </a:tblPr>
              <a:tblGrid>
                <a:gridCol w="925225"/>
              </a:tblGrid>
              <a:tr h="381000">
                <a:tc>
                  <a:txBody>
                    <a:bodyPr/>
                    <a:lstStyle/>
                    <a:p>
                      <a:pPr indent="0" lvl="0" marL="0" rtl="0" algn="ctr">
                        <a:spcBef>
                          <a:spcPts val="0"/>
                        </a:spcBef>
                        <a:spcAft>
                          <a:spcPts val="0"/>
                        </a:spcAft>
                        <a:buNone/>
                      </a:pPr>
                      <a:r>
                        <a:rPr b="1" lang="en"/>
                        <a:t>0</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9900FF"/>
                    </a:solidFill>
                  </a:tcPr>
                </a:tc>
              </a:tr>
            </a:tbl>
          </a:graphicData>
        </a:graphic>
      </p:graphicFrame>
      <p:graphicFrame>
        <p:nvGraphicFramePr>
          <p:cNvPr id="807" name="Google Shape;807;p116"/>
          <p:cNvGraphicFramePr/>
          <p:nvPr/>
        </p:nvGraphicFramePr>
        <p:xfrm>
          <a:off x="5223963" y="3791000"/>
          <a:ext cx="3000000" cy="3000000"/>
        </p:xfrm>
        <a:graphic>
          <a:graphicData uri="http://schemas.openxmlformats.org/drawingml/2006/table">
            <a:tbl>
              <a:tblPr>
                <a:noFill/>
                <a:tableStyleId>{898B87BF-8EBE-46CC-A722-9A4615B6A096}</a:tableStyleId>
              </a:tblPr>
              <a:tblGrid>
                <a:gridCol w="925225"/>
              </a:tblGrid>
              <a:tr h="381000">
                <a:tc>
                  <a:txBody>
                    <a:bodyPr/>
                    <a:lstStyle/>
                    <a:p>
                      <a:pPr indent="0" lvl="0" marL="0" rtl="0" algn="ctr">
                        <a:spcBef>
                          <a:spcPts val="0"/>
                        </a:spcBef>
                        <a:spcAft>
                          <a:spcPts val="0"/>
                        </a:spcAft>
                        <a:buNone/>
                      </a:pPr>
                      <a:r>
                        <a:rPr b="1" lang="en"/>
                        <a:t>3</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r>
            </a:tbl>
          </a:graphicData>
        </a:graphic>
      </p:graphicFrame>
      <p:graphicFrame>
        <p:nvGraphicFramePr>
          <p:cNvPr id="808" name="Google Shape;808;p116"/>
          <p:cNvGraphicFramePr/>
          <p:nvPr/>
        </p:nvGraphicFramePr>
        <p:xfrm>
          <a:off x="6149163" y="3791000"/>
          <a:ext cx="3000000" cy="3000000"/>
        </p:xfrm>
        <a:graphic>
          <a:graphicData uri="http://schemas.openxmlformats.org/drawingml/2006/table">
            <a:tbl>
              <a:tblPr>
                <a:noFill/>
                <a:tableStyleId>{898B87BF-8EBE-46CC-A722-9A4615B6A096}</a:tableStyleId>
              </a:tblPr>
              <a:tblGrid>
                <a:gridCol w="925225"/>
              </a:tblGrid>
              <a:tr h="381000">
                <a:tc>
                  <a:txBody>
                    <a:bodyPr/>
                    <a:lstStyle/>
                    <a:p>
                      <a:pPr indent="0" lvl="0" marL="0" rtl="0" algn="ctr">
                        <a:spcBef>
                          <a:spcPts val="0"/>
                        </a:spcBef>
                        <a:spcAft>
                          <a:spcPts val="0"/>
                        </a:spcAft>
                        <a:buNone/>
                      </a:pPr>
                      <a:r>
                        <a:rPr b="1" lang="en"/>
                        <a:t>4</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FF"/>
                    </a:solidFill>
                  </a:tcPr>
                </a:tc>
              </a:tr>
            </a:tbl>
          </a:graphicData>
        </a:graphic>
      </p:graphicFrame>
      <p:graphicFrame>
        <p:nvGraphicFramePr>
          <p:cNvPr id="809" name="Google Shape;809;p116"/>
          <p:cNvGraphicFramePr/>
          <p:nvPr/>
        </p:nvGraphicFramePr>
        <p:xfrm>
          <a:off x="7074388" y="3791000"/>
          <a:ext cx="3000000" cy="3000000"/>
        </p:xfrm>
        <a:graphic>
          <a:graphicData uri="http://schemas.openxmlformats.org/drawingml/2006/table">
            <a:tbl>
              <a:tblPr>
                <a:noFill/>
                <a:tableStyleId>{898B87BF-8EBE-46CC-A722-9A4615B6A096}</a:tableStyleId>
              </a:tblPr>
              <a:tblGrid>
                <a:gridCol w="925225"/>
              </a:tblGrid>
              <a:tr h="381000">
                <a:tc>
                  <a:txBody>
                    <a:bodyPr/>
                    <a:lstStyle/>
                    <a:p>
                      <a:pPr indent="0" lvl="0" marL="0" rtl="0" algn="ctr">
                        <a:spcBef>
                          <a:spcPts val="0"/>
                        </a:spcBef>
                        <a:spcAft>
                          <a:spcPts val="0"/>
                        </a:spcAft>
                        <a:buNone/>
                      </a:pPr>
                      <a:r>
                        <a:rPr b="1" lang="en"/>
                        <a:t>0</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9900"/>
                    </a:solidFill>
                  </a:tcPr>
                </a:tc>
              </a:tr>
            </a:tbl>
          </a:graphicData>
        </a:graphic>
      </p:graphicFrame>
      <p:graphicFrame>
        <p:nvGraphicFramePr>
          <p:cNvPr id="810" name="Google Shape;810;p116"/>
          <p:cNvGraphicFramePr/>
          <p:nvPr/>
        </p:nvGraphicFramePr>
        <p:xfrm>
          <a:off x="7999588" y="3791000"/>
          <a:ext cx="3000000" cy="3000000"/>
        </p:xfrm>
        <a:graphic>
          <a:graphicData uri="http://schemas.openxmlformats.org/drawingml/2006/table">
            <a:tbl>
              <a:tblPr>
                <a:noFill/>
                <a:tableStyleId>{898B87BF-8EBE-46CC-A722-9A4615B6A096}</a:tableStyleId>
              </a:tblPr>
              <a:tblGrid>
                <a:gridCol w="925225"/>
              </a:tblGrid>
              <a:tr h="381000">
                <a:tc>
                  <a:txBody>
                    <a:bodyPr/>
                    <a:lstStyle/>
                    <a:p>
                      <a:pPr indent="0" lvl="0" marL="0" rtl="0" algn="ctr">
                        <a:spcBef>
                          <a:spcPts val="0"/>
                        </a:spcBef>
                        <a:spcAft>
                          <a:spcPts val="0"/>
                        </a:spcAft>
                        <a:buNone/>
                      </a:pPr>
                      <a:r>
                        <a:rPr b="1" lang="en"/>
                        <a:t>5</a:t>
                      </a:r>
                      <a:endParaRPr b="1"/>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FF"/>
                    </a:solidFill>
                  </a:tcPr>
                </a:tc>
              </a:tr>
            </a:tbl>
          </a:graphicData>
        </a:graphic>
      </p:graphicFrame>
      <p:sp>
        <p:nvSpPr>
          <p:cNvPr id="811" name="Google Shape;811;p116"/>
          <p:cNvSpPr/>
          <p:nvPr/>
        </p:nvSpPr>
        <p:spPr>
          <a:xfrm rot="10800000">
            <a:off x="4679013" y="2663900"/>
            <a:ext cx="164700" cy="10755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6"/>
          <p:cNvSpPr/>
          <p:nvPr/>
        </p:nvSpPr>
        <p:spPr>
          <a:xfrm rot="10800000">
            <a:off x="5604225" y="2663900"/>
            <a:ext cx="164700" cy="10755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16"/>
          <p:cNvSpPr/>
          <p:nvPr/>
        </p:nvSpPr>
        <p:spPr>
          <a:xfrm rot="10800000">
            <a:off x="6529413" y="2663900"/>
            <a:ext cx="164700" cy="10755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16"/>
          <p:cNvSpPr/>
          <p:nvPr/>
        </p:nvSpPr>
        <p:spPr>
          <a:xfrm rot="10800000">
            <a:off x="7454613" y="2663900"/>
            <a:ext cx="164700" cy="10755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16"/>
          <p:cNvSpPr/>
          <p:nvPr/>
        </p:nvSpPr>
        <p:spPr>
          <a:xfrm rot="10800000">
            <a:off x="8379813" y="2663900"/>
            <a:ext cx="164700" cy="10755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16"/>
          <p:cNvSpPr/>
          <p:nvPr/>
        </p:nvSpPr>
        <p:spPr>
          <a:xfrm>
            <a:off x="4006587" y="2842425"/>
            <a:ext cx="660000" cy="492600"/>
          </a:xfrm>
          <a:prstGeom prst="ellipse">
            <a:avLst/>
          </a:prstGeom>
          <a:solidFill>
            <a:srgbClr val="9900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0.1</a:t>
            </a:r>
            <a:endParaRPr b="1"/>
          </a:p>
        </p:txBody>
      </p:sp>
      <p:sp>
        <p:nvSpPr>
          <p:cNvPr id="817" name="Google Shape;817;p116"/>
          <p:cNvSpPr/>
          <p:nvPr/>
        </p:nvSpPr>
        <p:spPr>
          <a:xfrm>
            <a:off x="4931759" y="2842425"/>
            <a:ext cx="660000" cy="492600"/>
          </a:xfrm>
          <a:prstGeom prst="ellipse">
            <a:avLst/>
          </a:prstGeom>
          <a:solidFill>
            <a:srgbClr val="00FF00"/>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0.8</a:t>
            </a:r>
            <a:endParaRPr b="1"/>
          </a:p>
        </p:txBody>
      </p:sp>
      <p:sp>
        <p:nvSpPr>
          <p:cNvPr id="818" name="Google Shape;818;p116"/>
          <p:cNvSpPr/>
          <p:nvPr/>
        </p:nvSpPr>
        <p:spPr>
          <a:xfrm>
            <a:off x="6794625" y="2842425"/>
            <a:ext cx="660000" cy="492600"/>
          </a:xfrm>
          <a:prstGeom prst="ellipse">
            <a:avLst/>
          </a:prstGeom>
          <a:solidFill>
            <a:srgbClr val="FF9900"/>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0.4</a:t>
            </a:r>
            <a:endParaRPr b="1"/>
          </a:p>
        </p:txBody>
      </p:sp>
      <p:sp>
        <p:nvSpPr>
          <p:cNvPr id="819" name="Google Shape;819;p116"/>
          <p:cNvSpPr/>
          <p:nvPr/>
        </p:nvSpPr>
        <p:spPr>
          <a:xfrm>
            <a:off x="5869425" y="2842425"/>
            <a:ext cx="660000" cy="492600"/>
          </a:xfrm>
          <a:prstGeom prst="ellipse">
            <a:avLst/>
          </a:prstGeom>
          <a:solidFill>
            <a:srgbClr val="00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0.9</a:t>
            </a:r>
            <a:endParaRPr b="1"/>
          </a:p>
        </p:txBody>
      </p:sp>
      <p:sp>
        <p:nvSpPr>
          <p:cNvPr id="820" name="Google Shape;820;p116"/>
          <p:cNvSpPr/>
          <p:nvPr/>
        </p:nvSpPr>
        <p:spPr>
          <a:xfrm>
            <a:off x="7719825" y="2842425"/>
            <a:ext cx="660000" cy="492600"/>
          </a:xfrm>
          <a:prstGeom prst="ellipse">
            <a:avLst/>
          </a:prstGeom>
          <a:solidFill>
            <a:srgbClr val="FF00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0.7</a:t>
            </a:r>
            <a:endParaRPr b="1"/>
          </a:p>
        </p:txBody>
      </p:sp>
      <p:sp>
        <p:nvSpPr>
          <p:cNvPr id="821" name="Google Shape;821;p116"/>
          <p:cNvSpPr txBox="1"/>
          <p:nvPr/>
        </p:nvSpPr>
        <p:spPr>
          <a:xfrm>
            <a:off x="0" y="1841925"/>
            <a:ext cx="3965400" cy="249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200">
                <a:latin typeface="Times New Roman"/>
                <a:ea typeface="Times New Roman"/>
                <a:cs typeface="Times New Roman"/>
                <a:sym typeface="Times New Roman"/>
              </a:rPr>
              <a:t>X;</a:t>
            </a:r>
            <a:r>
              <a:rPr i="1" lang="en" sz="1200">
                <a:latin typeface="Times New Roman"/>
                <a:ea typeface="Times New Roman"/>
                <a:cs typeface="Times New Roman"/>
                <a:sym typeface="Times New Roman"/>
              </a:rPr>
              <a:t> task sequence </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i="1" lang="en" sz="1200">
                <a:latin typeface="Times New Roman"/>
                <a:ea typeface="Times New Roman"/>
                <a:cs typeface="Times New Roman"/>
                <a:sym typeface="Times New Roman"/>
              </a:rPr>
              <a:t>C; </a:t>
            </a:r>
            <a:r>
              <a:rPr i="1" lang="en" sz="1200">
                <a:latin typeface="Times New Roman"/>
                <a:ea typeface="Times New Roman"/>
                <a:cs typeface="Times New Roman"/>
                <a:sym typeface="Times New Roman"/>
              </a:rPr>
              <a:t>co-efficient </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i="1" lang="en" sz="1200">
                <a:latin typeface="Times New Roman"/>
                <a:ea typeface="Times New Roman"/>
                <a:cs typeface="Times New Roman"/>
                <a:sym typeface="Times New Roman"/>
              </a:rPr>
              <a:t>Y;</a:t>
            </a:r>
            <a:r>
              <a:rPr i="1" lang="en" sz="1200">
                <a:latin typeface="Times New Roman"/>
                <a:ea typeface="Times New Roman"/>
                <a:cs typeface="Times New Roman"/>
                <a:sym typeface="Times New Roman"/>
              </a:rPr>
              <a:t> vector to hold the answer after carrying out the operation</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i="1" lang="en" sz="1200">
                <a:latin typeface="Times New Roman"/>
                <a:ea typeface="Times New Roman"/>
                <a:cs typeface="Times New Roman"/>
                <a:sym typeface="Times New Roman"/>
              </a:rPr>
              <a:t>For</a:t>
            </a:r>
            <a:r>
              <a:rPr i="1" lang="en" sz="1200">
                <a:latin typeface="Times New Roman"/>
                <a:ea typeface="Times New Roman"/>
                <a:cs typeface="Times New Roman"/>
                <a:sym typeface="Times New Roman"/>
              </a:rPr>
              <a:t> i in range(1, Number of tasks):</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latin typeface="Times New Roman"/>
                <a:ea typeface="Times New Roman"/>
                <a:cs typeface="Times New Roman"/>
                <a:sym typeface="Times New Roman"/>
              </a:rPr>
              <a:t>	</a:t>
            </a:r>
            <a:r>
              <a:rPr b="1" i="1" lang="en" sz="1200">
                <a:latin typeface="Times New Roman"/>
                <a:ea typeface="Times New Roman"/>
                <a:cs typeface="Times New Roman"/>
                <a:sym typeface="Times New Roman"/>
              </a:rPr>
              <a:t>R;</a:t>
            </a:r>
            <a:r>
              <a:rPr i="1" lang="en" sz="1200">
                <a:latin typeface="Times New Roman"/>
                <a:ea typeface="Times New Roman"/>
                <a:cs typeface="Times New Roman"/>
                <a:sym typeface="Times New Roman"/>
              </a:rPr>
              <a:t> generate random number between (0 to 1)</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latin typeface="Times New Roman"/>
                <a:ea typeface="Times New Roman"/>
                <a:cs typeface="Times New Roman"/>
                <a:sym typeface="Times New Roman"/>
              </a:rPr>
              <a:t>	</a:t>
            </a:r>
            <a:r>
              <a:rPr b="1" i="1" lang="en" sz="1200">
                <a:latin typeface="Times New Roman"/>
                <a:ea typeface="Times New Roman"/>
                <a:cs typeface="Times New Roman"/>
                <a:sym typeface="Times New Roman"/>
              </a:rPr>
              <a:t>If</a:t>
            </a:r>
            <a:r>
              <a:rPr i="1" lang="en" sz="1200">
                <a:latin typeface="Times New Roman"/>
                <a:ea typeface="Times New Roman"/>
                <a:cs typeface="Times New Roman"/>
                <a:sym typeface="Times New Roman"/>
              </a:rPr>
              <a:t>(R &lt;= C):</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latin typeface="Times New Roman"/>
                <a:ea typeface="Times New Roman"/>
                <a:cs typeface="Times New Roman"/>
                <a:sym typeface="Times New Roman"/>
              </a:rPr>
              <a:t>		assign X1[i] to Y[i]</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latin typeface="Times New Roman"/>
                <a:ea typeface="Times New Roman"/>
                <a:cs typeface="Times New Roman"/>
                <a:sym typeface="Times New Roman"/>
              </a:rPr>
              <a:t>	</a:t>
            </a:r>
            <a:r>
              <a:rPr b="1" i="1" lang="en" sz="1200">
                <a:latin typeface="Times New Roman"/>
                <a:ea typeface="Times New Roman"/>
                <a:cs typeface="Times New Roman"/>
                <a:sym typeface="Times New Roman"/>
              </a:rPr>
              <a:t>Else:</a:t>
            </a:r>
            <a:endParaRPr b="1"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latin typeface="Times New Roman"/>
                <a:ea typeface="Times New Roman"/>
                <a:cs typeface="Times New Roman"/>
                <a:sym typeface="Times New Roman"/>
              </a:rPr>
              <a:t>		assign 0 to Y[i]</a:t>
            </a:r>
            <a:endParaRPr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200">
                <a:latin typeface="Times New Roman"/>
                <a:ea typeface="Times New Roman"/>
                <a:cs typeface="Times New Roman"/>
                <a:sym typeface="Times New Roman"/>
              </a:rPr>
              <a:t>	</a:t>
            </a:r>
            <a:r>
              <a:rPr b="1" i="1" lang="en" sz="1200">
                <a:latin typeface="Times New Roman"/>
                <a:ea typeface="Times New Roman"/>
                <a:cs typeface="Times New Roman"/>
                <a:sym typeface="Times New Roman"/>
              </a:rPr>
              <a:t>End if</a:t>
            </a:r>
            <a:endParaRPr b="1"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i="1" lang="en" sz="1200">
                <a:latin typeface="Times New Roman"/>
                <a:ea typeface="Times New Roman"/>
                <a:cs typeface="Times New Roman"/>
                <a:sym typeface="Times New Roman"/>
              </a:rPr>
              <a:t>End for</a:t>
            </a:r>
            <a:endParaRPr b="1" i="1" sz="1200">
              <a:latin typeface="Times New Roman"/>
              <a:ea typeface="Times New Roman"/>
              <a:cs typeface="Times New Roman"/>
              <a:sym typeface="Times New Roman"/>
            </a:endParaRPr>
          </a:p>
        </p:txBody>
      </p:sp>
      <p:sp>
        <p:nvSpPr>
          <p:cNvPr id="822" name="Google Shape;822;p116"/>
          <p:cNvSpPr/>
          <p:nvPr/>
        </p:nvSpPr>
        <p:spPr>
          <a:xfrm>
            <a:off x="6374525" y="1670439"/>
            <a:ext cx="510300" cy="492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par>
                                <p:cTn fill="hold" nodeType="with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1000"/>
                                        <p:tgtEl>
                                          <p:spTgt spid="822"/>
                                        </p:tgtEl>
                                      </p:cBhvr>
                                    </p:animEffect>
                                  </p:childTnLst>
                                </p:cTn>
                              </p:par>
                              <p:par>
                                <p:cTn fill="hold" nodeType="with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1000"/>
                                        <p:tgtEl>
                                          <p:spTgt spid="8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1000"/>
                                        <p:tgtEl>
                                          <p:spTgt spid="806"/>
                                        </p:tgtEl>
                                      </p:cBhvr>
                                    </p:animEffect>
                                  </p:childTnLst>
                                </p:cTn>
                              </p:par>
                              <p:par>
                                <p:cTn fill="hold" nodeType="with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1000"/>
                                        <p:tgtEl>
                                          <p:spTgt spid="811"/>
                                        </p:tgtEl>
                                      </p:cBhvr>
                                    </p:animEffect>
                                  </p:childTnLst>
                                </p:cTn>
                              </p:par>
                              <p:par>
                                <p:cTn fill="hold" nodeType="with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1000"/>
                                        <p:tgtEl>
                                          <p:spTgt spid="8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1000"/>
                                        <p:tgtEl>
                                          <p:spTgt spid="807"/>
                                        </p:tgtEl>
                                      </p:cBhvr>
                                    </p:animEffect>
                                  </p:childTnLst>
                                </p:cTn>
                              </p:par>
                              <p:par>
                                <p:cTn fill="hold" nodeType="with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par>
                                <p:cTn fill="hold" nodeType="with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par>
                                <p:cTn fill="hold" nodeType="withEffect" presetClass="exit" presetID="10" presetSubtype="0">
                                  <p:stCondLst>
                                    <p:cond delay="0"/>
                                  </p:stCondLst>
                                  <p:childTnLst>
                                    <p:animEffect filter="fade" transition="out">
                                      <p:cBhvr>
                                        <p:cTn dur="1000"/>
                                        <p:tgtEl>
                                          <p:spTgt spid="811"/>
                                        </p:tgtEl>
                                      </p:cBhvr>
                                    </p:animEffect>
                                    <p:set>
                                      <p:cBhvr>
                                        <p:cTn dur="1" fill="hold">
                                          <p:stCondLst>
                                            <p:cond delay="1000"/>
                                          </p:stCondLst>
                                        </p:cTn>
                                        <p:tgtEl>
                                          <p:spTgt spid="81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16"/>
                                        </p:tgtEl>
                                      </p:cBhvr>
                                    </p:animEffect>
                                    <p:set>
                                      <p:cBhvr>
                                        <p:cTn dur="1" fill="hold">
                                          <p:stCondLst>
                                            <p:cond delay="1000"/>
                                          </p:stCondLst>
                                        </p:cTn>
                                        <p:tgtEl>
                                          <p:spTgt spid="8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1000"/>
                                        <p:tgtEl>
                                          <p:spTgt spid="808"/>
                                        </p:tgtEl>
                                      </p:cBhvr>
                                    </p:animEffect>
                                  </p:childTnLst>
                                </p:cTn>
                              </p:par>
                              <p:par>
                                <p:cTn fill="hold" nodeType="with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1000"/>
                                        <p:tgtEl>
                                          <p:spTgt spid="819"/>
                                        </p:tgtEl>
                                      </p:cBhvr>
                                    </p:animEffect>
                                  </p:childTnLst>
                                </p:cTn>
                              </p:par>
                              <p:par>
                                <p:cTn fill="hold" nodeType="with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par>
                                <p:cTn fill="hold" nodeType="withEffect" presetClass="exit" presetID="10" presetSubtype="0">
                                  <p:stCondLst>
                                    <p:cond delay="0"/>
                                  </p:stCondLst>
                                  <p:childTnLst>
                                    <p:animEffect filter="fade" transition="out">
                                      <p:cBhvr>
                                        <p:cTn dur="1000"/>
                                        <p:tgtEl>
                                          <p:spTgt spid="817"/>
                                        </p:tgtEl>
                                      </p:cBhvr>
                                    </p:animEffect>
                                    <p:set>
                                      <p:cBhvr>
                                        <p:cTn dur="1" fill="hold">
                                          <p:stCondLst>
                                            <p:cond delay="1000"/>
                                          </p:stCondLst>
                                        </p:cTn>
                                        <p:tgtEl>
                                          <p:spTgt spid="81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12"/>
                                        </p:tgtEl>
                                      </p:cBhvr>
                                    </p:animEffect>
                                    <p:set>
                                      <p:cBhvr>
                                        <p:cTn dur="1" fill="hold">
                                          <p:stCondLst>
                                            <p:cond delay="1000"/>
                                          </p:stCondLst>
                                        </p:cTn>
                                        <p:tgtEl>
                                          <p:spTgt spid="8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par>
                                <p:cTn fill="hold" nodeType="with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par>
                                <p:cTn fill="hold" nodeType="with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par>
                                <p:cTn fill="hold" nodeType="withEffect" presetClass="exit" presetID="10" presetSubtype="0">
                                  <p:stCondLst>
                                    <p:cond delay="0"/>
                                  </p:stCondLst>
                                  <p:childTnLst>
                                    <p:animEffect filter="fade" transition="out">
                                      <p:cBhvr>
                                        <p:cTn dur="1000"/>
                                        <p:tgtEl>
                                          <p:spTgt spid="819"/>
                                        </p:tgtEl>
                                      </p:cBhvr>
                                    </p:animEffect>
                                    <p:set>
                                      <p:cBhvr>
                                        <p:cTn dur="1" fill="hold">
                                          <p:stCondLst>
                                            <p:cond delay="1000"/>
                                          </p:stCondLst>
                                        </p:cTn>
                                        <p:tgtEl>
                                          <p:spTgt spid="81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13"/>
                                        </p:tgtEl>
                                      </p:cBhvr>
                                    </p:animEffect>
                                    <p:set>
                                      <p:cBhvr>
                                        <p:cTn dur="1" fill="hold">
                                          <p:stCondLst>
                                            <p:cond delay="1000"/>
                                          </p:stCondLst>
                                        </p:cTn>
                                        <p:tgtEl>
                                          <p:spTgt spid="8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par>
                                <p:cTn fill="hold" nodeType="with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par>
                                <p:cTn fill="hold" nodeType="with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000"/>
                                        <p:tgtEl>
                                          <p:spTgt spid="820"/>
                                        </p:tgtEl>
                                      </p:cBhvr>
                                    </p:animEffect>
                                  </p:childTnLst>
                                </p:cTn>
                              </p:par>
                              <p:par>
                                <p:cTn fill="hold" nodeType="withEffect" presetClass="exit" presetID="10" presetSubtype="0">
                                  <p:stCondLst>
                                    <p:cond delay="0"/>
                                  </p:stCondLst>
                                  <p:childTnLst>
                                    <p:animEffect filter="fade" transition="out">
                                      <p:cBhvr>
                                        <p:cTn dur="1000"/>
                                        <p:tgtEl>
                                          <p:spTgt spid="814"/>
                                        </p:tgtEl>
                                      </p:cBhvr>
                                    </p:animEffect>
                                    <p:set>
                                      <p:cBhvr>
                                        <p:cTn dur="1" fill="hold">
                                          <p:stCondLst>
                                            <p:cond delay="1000"/>
                                          </p:stCondLst>
                                        </p:cTn>
                                        <p:tgtEl>
                                          <p:spTgt spid="81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18"/>
                                        </p:tgtEl>
                                      </p:cBhvr>
                                    </p:animEffect>
                                    <p:set>
                                      <p:cBhvr>
                                        <p:cTn dur="1" fill="hold">
                                          <p:stCondLst>
                                            <p:cond delay="1000"/>
                                          </p:stCondLst>
                                        </p:cTn>
                                        <p:tgtEl>
                                          <p:spTgt spid="81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1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t>REPAIR FUNCTION</a:t>
            </a:r>
            <a:endParaRPr b="1" sz="2400"/>
          </a:p>
        </p:txBody>
      </p:sp>
      <p:sp>
        <p:nvSpPr>
          <p:cNvPr id="828" name="Google Shape;828;p117"/>
          <p:cNvSpPr txBox="1"/>
          <p:nvPr/>
        </p:nvSpPr>
        <p:spPr>
          <a:xfrm>
            <a:off x="5252450" y="673813"/>
            <a:ext cx="1624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00FF"/>
                </a:solidFill>
                <a:latin typeface="Roboto"/>
                <a:ea typeface="Roboto"/>
                <a:cs typeface="Roboto"/>
                <a:sym typeface="Roboto"/>
              </a:rPr>
              <a:t>ALGORITHM</a:t>
            </a:r>
            <a:endParaRPr b="1" sz="2000">
              <a:solidFill>
                <a:srgbClr val="0000FF"/>
              </a:solidFill>
              <a:latin typeface="Roboto"/>
              <a:ea typeface="Roboto"/>
              <a:cs typeface="Roboto"/>
              <a:sym typeface="Roboto"/>
            </a:endParaRPr>
          </a:p>
        </p:txBody>
      </p:sp>
      <p:pic>
        <p:nvPicPr>
          <p:cNvPr id="829" name="Google Shape;829;p117"/>
          <p:cNvPicPr preferRelativeResize="0"/>
          <p:nvPr/>
        </p:nvPicPr>
        <p:blipFill>
          <a:blip r:embed="rId3">
            <a:alphaModFix/>
          </a:blip>
          <a:stretch>
            <a:fillRect/>
          </a:stretch>
        </p:blipFill>
        <p:spPr>
          <a:xfrm>
            <a:off x="3961500" y="1221175"/>
            <a:ext cx="4206700" cy="3922324"/>
          </a:xfrm>
          <a:prstGeom prst="rect">
            <a:avLst/>
          </a:prstGeom>
          <a:noFill/>
          <a:ln>
            <a:noFill/>
          </a:ln>
        </p:spPr>
      </p:pic>
      <p:pic>
        <p:nvPicPr>
          <p:cNvPr id="830" name="Google Shape;830;p117"/>
          <p:cNvPicPr preferRelativeResize="0"/>
          <p:nvPr/>
        </p:nvPicPr>
        <p:blipFill>
          <a:blip r:embed="rId4">
            <a:alphaModFix/>
          </a:blip>
          <a:stretch>
            <a:fillRect/>
          </a:stretch>
        </p:blipFill>
        <p:spPr>
          <a:xfrm>
            <a:off x="646863" y="1340538"/>
            <a:ext cx="7999976" cy="3023875"/>
          </a:xfrm>
          <a:prstGeom prst="rect">
            <a:avLst/>
          </a:prstGeom>
          <a:noFill/>
          <a:ln cap="flat" cmpd="sng" w="12700">
            <a:solidFill>
              <a:srgbClr val="333333"/>
            </a:solidFill>
            <a:prstDash val="solid"/>
            <a:miter lim="8000"/>
            <a:headEnd len="sm" w="sm" type="none"/>
            <a:tailEnd len="sm" w="sm" type="none"/>
          </a:ln>
        </p:spPr>
      </p:pic>
      <p:sp>
        <p:nvSpPr>
          <p:cNvPr id="831" name="Google Shape;831;p117"/>
          <p:cNvSpPr txBox="1"/>
          <p:nvPr/>
        </p:nvSpPr>
        <p:spPr>
          <a:xfrm>
            <a:off x="223900" y="1530000"/>
            <a:ext cx="25536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0000"/>
                </a:solidFill>
                <a:latin typeface="Roboto"/>
                <a:ea typeface="Roboto"/>
                <a:cs typeface="Roboto"/>
                <a:sym typeface="Roboto"/>
              </a:rPr>
              <a:t>HOW IS THE SEQUENCES FEASIBLE AFTER GETTING UPDATED USING THE EQUATIONS???</a:t>
            </a:r>
            <a:endParaRPr b="1" sz="2200">
              <a:solidFill>
                <a:srgbClr val="FF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par>
                                <p:cTn fill="hold" nodeType="with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1000"/>
                                        <p:tgtEl>
                                          <p:spTgt spid="8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29"/>
                                        </p:tgtEl>
                                      </p:cBhvr>
                                    </p:animEffect>
                                    <p:set>
                                      <p:cBhvr>
                                        <p:cTn dur="1" fill="hold">
                                          <p:stCondLst>
                                            <p:cond delay="1000"/>
                                          </p:stCondLst>
                                        </p:cTn>
                                        <p:tgtEl>
                                          <p:spTgt spid="8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31"/>
                                        </p:tgtEl>
                                      </p:cBhvr>
                                    </p:animEffect>
                                    <p:set>
                                      <p:cBhvr>
                                        <p:cTn dur="1" fill="hold">
                                          <p:stCondLst>
                                            <p:cond delay="1000"/>
                                          </p:stCondLst>
                                        </p:cTn>
                                        <p:tgtEl>
                                          <p:spTgt spid="83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28"/>
                                        </p:tgtEl>
                                      </p:cBhvr>
                                    </p:animEffect>
                                    <p:set>
                                      <p:cBhvr>
                                        <p:cTn dur="1" fill="hold">
                                          <p:stCondLst>
                                            <p:cond delay="1000"/>
                                          </p:stCondLst>
                                        </p:cTn>
                                        <p:tgtEl>
                                          <p:spTgt spid="82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pic>
        <p:nvPicPr>
          <p:cNvPr id="836" name="Google Shape;836;p118"/>
          <p:cNvPicPr preferRelativeResize="0"/>
          <p:nvPr/>
        </p:nvPicPr>
        <p:blipFill rotWithShape="1">
          <a:blip r:embed="rId3">
            <a:alphaModFix/>
          </a:blip>
          <a:srcRect b="0" l="7783" r="0" t="0"/>
          <a:stretch/>
        </p:blipFill>
        <p:spPr>
          <a:xfrm>
            <a:off x="150" y="0"/>
            <a:ext cx="9143998" cy="5143500"/>
          </a:xfrm>
          <a:prstGeom prst="rect">
            <a:avLst/>
          </a:prstGeom>
          <a:noFill/>
          <a:ln>
            <a:noFill/>
          </a:ln>
        </p:spPr>
      </p:pic>
      <p:sp>
        <p:nvSpPr>
          <p:cNvPr id="837" name="Google Shape;837;p118"/>
          <p:cNvSpPr txBox="1"/>
          <p:nvPr>
            <p:ph type="title"/>
          </p:nvPr>
        </p:nvSpPr>
        <p:spPr>
          <a:xfrm>
            <a:off x="460300" y="495750"/>
            <a:ext cx="7925100" cy="4090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6000"/>
              <a:buNone/>
            </a:pPr>
            <a:r>
              <a:rPr b="1" lang="en" sz="4800"/>
              <a:t>6</a:t>
            </a:r>
            <a:r>
              <a:rPr b="1" lang="en" sz="4800"/>
              <a:t>. RESULTS &amp; DISCUSSION</a:t>
            </a:r>
            <a:endParaRPr sz="4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1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PROPOSED 32 STANDARD TESTING HRC DATASETS </a:t>
            </a:r>
            <a:endParaRPr b="1" sz="2400"/>
          </a:p>
        </p:txBody>
      </p:sp>
      <p:graphicFrame>
        <p:nvGraphicFramePr>
          <p:cNvPr id="843" name="Google Shape;843;p119"/>
          <p:cNvGraphicFramePr/>
          <p:nvPr/>
        </p:nvGraphicFramePr>
        <p:xfrm>
          <a:off x="56100" y="671075"/>
          <a:ext cx="3000000" cy="3000000"/>
        </p:xfrm>
        <a:graphic>
          <a:graphicData uri="http://schemas.openxmlformats.org/drawingml/2006/table">
            <a:tbl>
              <a:tblPr>
                <a:noFill/>
                <a:tableStyleId>{E1528533-1C30-403D-A6AE-94845EF21402}</a:tableStyleId>
              </a:tblPr>
              <a:tblGrid>
                <a:gridCol w="938400"/>
                <a:gridCol w="938400"/>
                <a:gridCol w="938400"/>
                <a:gridCol w="938400"/>
                <a:gridCol w="938400"/>
                <a:gridCol w="938400"/>
              </a:tblGrid>
              <a:tr h="548450">
                <a:tc>
                  <a:txBody>
                    <a:bodyPr/>
                    <a:lstStyle/>
                    <a:p>
                      <a:pPr indent="0" lvl="0" marL="0" rtl="0" algn="ctr">
                        <a:spcBef>
                          <a:spcPts val="0"/>
                        </a:spcBef>
                        <a:spcAft>
                          <a:spcPts val="0"/>
                        </a:spcAft>
                        <a:buNone/>
                      </a:pPr>
                      <a:r>
                        <a:rPr b="1" lang="en" sz="1100">
                          <a:solidFill>
                            <a:srgbClr val="333333"/>
                          </a:solidFill>
                          <a:latin typeface="Times New Roman"/>
                          <a:ea typeface="Times New Roman"/>
                          <a:cs typeface="Times New Roman"/>
                          <a:sym typeface="Times New Roman"/>
                        </a:rPr>
                        <a:t>DATA SET no.</a:t>
                      </a:r>
                      <a:endParaRPr b="1" sz="1100">
                        <a:solidFill>
                          <a:srgbClr val="333333"/>
                        </a:solidFill>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rgbClr val="333333"/>
                          </a:solidFill>
                          <a:latin typeface="Times New Roman"/>
                          <a:ea typeface="Times New Roman"/>
                          <a:cs typeface="Times New Roman"/>
                          <a:sym typeface="Times New Roman"/>
                        </a:rPr>
                        <a:t>No. of Tasks</a:t>
                      </a:r>
                      <a:endParaRPr b="1" sz="1100">
                        <a:solidFill>
                          <a:srgbClr val="333333"/>
                        </a:solidFill>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rgbClr val="333333"/>
                          </a:solidFill>
                          <a:latin typeface="Times New Roman"/>
                          <a:ea typeface="Times New Roman"/>
                          <a:cs typeface="Times New Roman"/>
                          <a:sym typeface="Times New Roman"/>
                        </a:rPr>
                        <a:t>No. of stations</a:t>
                      </a:r>
                      <a:endParaRPr b="1" sz="1100">
                        <a:solidFill>
                          <a:srgbClr val="333333"/>
                        </a:solidFill>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28575">
                      <a:solidFill>
                        <a:srgbClr val="FF0000"/>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rgbClr val="333333"/>
                          </a:solidFill>
                          <a:latin typeface="Times New Roman"/>
                          <a:ea typeface="Times New Roman"/>
                          <a:cs typeface="Times New Roman"/>
                          <a:sym typeface="Times New Roman"/>
                        </a:rPr>
                        <a:t>DATA SET no.</a:t>
                      </a:r>
                      <a:endParaRPr b="1" sz="1100">
                        <a:solidFill>
                          <a:srgbClr val="333333"/>
                        </a:solidFill>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rgbClr val="333333"/>
                          </a:solidFill>
                          <a:latin typeface="Times New Roman"/>
                          <a:ea typeface="Times New Roman"/>
                          <a:cs typeface="Times New Roman"/>
                          <a:sym typeface="Times New Roman"/>
                        </a:rPr>
                        <a:t>No. of Tasks</a:t>
                      </a:r>
                      <a:endParaRPr b="1" sz="1100">
                        <a:solidFill>
                          <a:srgbClr val="333333"/>
                        </a:solidFill>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rgbClr val="333333"/>
                          </a:solidFill>
                          <a:latin typeface="Times New Roman"/>
                          <a:ea typeface="Times New Roman"/>
                          <a:cs typeface="Times New Roman"/>
                          <a:sym typeface="Times New Roman"/>
                        </a:rPr>
                        <a:t>No. of stations</a:t>
                      </a:r>
                      <a:endParaRPr b="1" sz="1100">
                        <a:solidFill>
                          <a:srgbClr val="333333"/>
                        </a:solidFill>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333333"/>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tcPr>
                </a:tc>
              </a:tr>
              <a:tr h="346325">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25</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3</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28575">
                      <a:solidFill>
                        <a:srgbClr val="FF0000"/>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12</a:t>
                      </a:r>
                      <a:endParaRPr sz="1100">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53</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14</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r>
              <a:tr h="35590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25</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4</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28575">
                      <a:solidFill>
                        <a:srgbClr val="FF0000"/>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13</a:t>
                      </a:r>
                      <a:endParaRPr sz="1100">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70</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7</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r>
              <a:tr h="35590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3</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25</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6</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28575">
                      <a:solidFill>
                        <a:srgbClr val="FF0000"/>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14</a:t>
                      </a:r>
                      <a:endParaRPr sz="1100">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70</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10</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r>
              <a:tr h="35590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4</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25</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9</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28575">
                      <a:solidFill>
                        <a:srgbClr val="FF0000"/>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15</a:t>
                      </a:r>
                      <a:endParaRPr sz="1100">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70</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14</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r>
              <a:tr h="35590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5</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35</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4</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28575">
                      <a:solidFill>
                        <a:srgbClr val="FF0000"/>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16</a:t>
                      </a:r>
                      <a:endParaRPr sz="1100">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70</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19</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r>
              <a:tr h="35590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6</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35</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5</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28575">
                      <a:solidFill>
                        <a:srgbClr val="FF0000"/>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17</a:t>
                      </a:r>
                      <a:endParaRPr sz="1100">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89</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8</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r>
              <a:tr h="35590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7</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35</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7</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28575">
                      <a:solidFill>
                        <a:srgbClr val="FF0000"/>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18</a:t>
                      </a:r>
                      <a:endParaRPr sz="1100">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89</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12</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r>
              <a:tr h="35590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8</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35</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12</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28575">
                      <a:solidFill>
                        <a:srgbClr val="FF0000"/>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19</a:t>
                      </a:r>
                      <a:endParaRPr sz="1100">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89</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16</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r>
              <a:tr h="365225">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9</a:t>
                      </a:r>
                      <a:endParaRPr sz="1100">
                        <a:latin typeface="Times New Roman"/>
                        <a:ea typeface="Times New Roman"/>
                        <a:cs typeface="Times New Roman"/>
                        <a:sym typeface="Times New Roman"/>
                      </a:endParaRPr>
                    </a:p>
                  </a:txBody>
                  <a:tcPr marT="88900" marB="88900" marR="88900" marL="88900">
                    <a:lnL cap="flat" cmpd="sng" w="6350">
                      <a:solidFill>
                        <a:srgbClr val="333333"/>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53</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5</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28575">
                      <a:solidFill>
                        <a:srgbClr val="FF0000"/>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20</a:t>
                      </a:r>
                      <a:endParaRPr sz="1100">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89</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21</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333333"/>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r>
              <a:tr h="365225">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10</a:t>
                      </a:r>
                      <a:endParaRPr sz="1100">
                        <a:latin typeface="Times New Roman"/>
                        <a:ea typeface="Times New Roman"/>
                        <a:cs typeface="Times New Roman"/>
                        <a:sym typeface="Times New Roman"/>
                      </a:endParaRPr>
                    </a:p>
                  </a:txBody>
                  <a:tcPr marT="88900" marB="88900" marR="88900" marL="88900">
                    <a:lnL cap="flat" cmpd="sng" w="6350">
                      <a:solidFill>
                        <a:srgbClr val="333333"/>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53</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7</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28575">
                      <a:solidFill>
                        <a:srgbClr val="FF0000"/>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21</a:t>
                      </a:r>
                      <a:endParaRPr sz="1100">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111</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9</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333333"/>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r>
              <a:tr h="355900">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11</a:t>
                      </a:r>
                      <a:endParaRPr sz="800">
                        <a:latin typeface="Times New Roman"/>
                        <a:ea typeface="Times New Roman"/>
                        <a:cs typeface="Times New Roman"/>
                        <a:sym typeface="Times New Roman"/>
                      </a:endParaRPr>
                    </a:p>
                  </a:txBody>
                  <a:tcPr marT="88900" marB="88900" marR="88900" marL="88900">
                    <a:lnL cap="flat" cmpd="sng" w="6350">
                      <a:solidFill>
                        <a:srgbClr val="333333"/>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53</a:t>
                      </a:r>
                      <a:endParaRPr sz="8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10</a:t>
                      </a:r>
                      <a:endParaRPr sz="8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28575">
                      <a:solidFill>
                        <a:srgbClr val="FF0000"/>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22</a:t>
                      </a:r>
                      <a:endParaRPr sz="1100">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111</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13</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333333"/>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r>
            </a:tbl>
          </a:graphicData>
        </a:graphic>
      </p:graphicFrame>
      <p:graphicFrame>
        <p:nvGraphicFramePr>
          <p:cNvPr id="844" name="Google Shape;844;p119"/>
          <p:cNvGraphicFramePr/>
          <p:nvPr/>
        </p:nvGraphicFramePr>
        <p:xfrm>
          <a:off x="5686488" y="3157925"/>
          <a:ext cx="3000000" cy="3000000"/>
        </p:xfrm>
        <a:graphic>
          <a:graphicData uri="http://schemas.openxmlformats.org/drawingml/2006/table">
            <a:tbl>
              <a:tblPr>
                <a:noFill/>
                <a:tableStyleId>{E1528533-1C30-403D-A6AE-94845EF21402}</a:tableStyleId>
              </a:tblPr>
              <a:tblGrid>
                <a:gridCol w="947750"/>
                <a:gridCol w="947750"/>
                <a:gridCol w="947750"/>
              </a:tblGrid>
              <a:tr h="387075">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28</a:t>
                      </a:r>
                      <a:endParaRPr sz="1000">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148</a:t>
                      </a:r>
                      <a:endParaRPr sz="10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29</a:t>
                      </a:r>
                      <a:endParaRPr sz="10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333333"/>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r>
              <a:tr h="387075">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29</a:t>
                      </a:r>
                      <a:endParaRPr sz="1000">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297</a:t>
                      </a:r>
                      <a:endParaRPr sz="10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19</a:t>
                      </a:r>
                      <a:endParaRPr sz="10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333333"/>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r>
              <a:tr h="387075">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30</a:t>
                      </a:r>
                      <a:endParaRPr sz="1000">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297</a:t>
                      </a:r>
                      <a:endParaRPr sz="10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29</a:t>
                      </a:r>
                      <a:endParaRPr sz="10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333333"/>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r>
              <a:tr h="387075">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31</a:t>
                      </a:r>
                      <a:endParaRPr sz="1000">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297</a:t>
                      </a:r>
                      <a:endParaRPr sz="10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38</a:t>
                      </a:r>
                      <a:endParaRPr sz="10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333333"/>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r>
              <a:tr h="387075">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32</a:t>
                      </a:r>
                      <a:endParaRPr sz="1000">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297</a:t>
                      </a:r>
                      <a:endParaRPr sz="10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50</a:t>
                      </a:r>
                      <a:endParaRPr sz="10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333333"/>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r>
            </a:tbl>
          </a:graphicData>
        </a:graphic>
      </p:graphicFrame>
      <p:graphicFrame>
        <p:nvGraphicFramePr>
          <p:cNvPr id="845" name="Google Shape;845;p119"/>
          <p:cNvGraphicFramePr/>
          <p:nvPr/>
        </p:nvGraphicFramePr>
        <p:xfrm>
          <a:off x="5686500" y="1219525"/>
          <a:ext cx="3000000" cy="3000000"/>
        </p:xfrm>
        <a:graphic>
          <a:graphicData uri="http://schemas.openxmlformats.org/drawingml/2006/table">
            <a:tbl>
              <a:tblPr>
                <a:noFill/>
                <a:tableStyleId>{E1528533-1C30-403D-A6AE-94845EF21402}</a:tableStyleId>
              </a:tblPr>
              <a:tblGrid>
                <a:gridCol w="947750"/>
                <a:gridCol w="947750"/>
                <a:gridCol w="947750"/>
              </a:tblGrid>
              <a:tr h="392525">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23</a:t>
                      </a:r>
                      <a:endParaRPr sz="1100">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111</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17</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r>
              <a:tr h="392525">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24</a:t>
                      </a:r>
                      <a:endParaRPr sz="1100">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111</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22</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r>
              <a:tr h="392525">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25</a:t>
                      </a:r>
                      <a:endParaRPr sz="1100">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148</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10</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333333"/>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r>
              <a:tr h="392525">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26</a:t>
                      </a:r>
                      <a:endParaRPr sz="1100">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148</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14</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333333"/>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r>
              <a:tr h="351925">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27</a:t>
                      </a:r>
                      <a:endParaRPr sz="1100">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4285F4"/>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148</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21</a:t>
                      </a:r>
                      <a:endParaRPr sz="1100">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333333"/>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solidFill>
                      <a:srgbClr val="FFE599"/>
                    </a:solidFill>
                  </a:tcPr>
                </a:tc>
              </a:tr>
            </a:tbl>
          </a:graphicData>
        </a:graphic>
      </p:graphicFrame>
      <p:graphicFrame>
        <p:nvGraphicFramePr>
          <p:cNvPr id="846" name="Google Shape;846;p119"/>
          <p:cNvGraphicFramePr/>
          <p:nvPr/>
        </p:nvGraphicFramePr>
        <p:xfrm>
          <a:off x="5686500" y="671075"/>
          <a:ext cx="3000000" cy="3000000"/>
        </p:xfrm>
        <a:graphic>
          <a:graphicData uri="http://schemas.openxmlformats.org/drawingml/2006/table">
            <a:tbl>
              <a:tblPr>
                <a:noFill/>
                <a:tableStyleId>{E1528533-1C30-403D-A6AE-94845EF21402}</a:tableStyleId>
              </a:tblPr>
              <a:tblGrid>
                <a:gridCol w="947750"/>
                <a:gridCol w="947750"/>
                <a:gridCol w="947750"/>
              </a:tblGrid>
              <a:tr h="548450">
                <a:tc>
                  <a:txBody>
                    <a:bodyPr/>
                    <a:lstStyle/>
                    <a:p>
                      <a:pPr indent="0" lvl="0" marL="0" rtl="0" algn="ctr">
                        <a:spcBef>
                          <a:spcPts val="0"/>
                        </a:spcBef>
                        <a:spcAft>
                          <a:spcPts val="0"/>
                        </a:spcAft>
                        <a:buNone/>
                      </a:pPr>
                      <a:r>
                        <a:rPr b="1" lang="en" sz="1100">
                          <a:solidFill>
                            <a:srgbClr val="333333"/>
                          </a:solidFill>
                          <a:latin typeface="Times New Roman"/>
                          <a:ea typeface="Times New Roman"/>
                          <a:cs typeface="Times New Roman"/>
                          <a:sym typeface="Times New Roman"/>
                        </a:rPr>
                        <a:t>DATA SET no.</a:t>
                      </a:r>
                      <a:endParaRPr b="1" sz="1100">
                        <a:solidFill>
                          <a:srgbClr val="333333"/>
                        </a:solidFill>
                        <a:latin typeface="Times New Roman"/>
                        <a:ea typeface="Times New Roman"/>
                        <a:cs typeface="Times New Roman"/>
                        <a:sym typeface="Times New Roman"/>
                      </a:endParaRPr>
                    </a:p>
                  </a:txBody>
                  <a:tcPr marT="88900" marB="88900" marR="88900" marL="88900">
                    <a:lnL cap="flat" cmpd="sng" w="28575">
                      <a:solidFill>
                        <a:srgbClr val="FF0000"/>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rgbClr val="333333"/>
                          </a:solidFill>
                          <a:latin typeface="Times New Roman"/>
                          <a:ea typeface="Times New Roman"/>
                          <a:cs typeface="Times New Roman"/>
                          <a:sym typeface="Times New Roman"/>
                        </a:rPr>
                        <a:t>No. of Tasks</a:t>
                      </a:r>
                      <a:endParaRPr b="1" sz="1100">
                        <a:solidFill>
                          <a:srgbClr val="333333"/>
                        </a:solidFill>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1B212C"/>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rgbClr val="333333"/>
                          </a:solidFill>
                          <a:latin typeface="Times New Roman"/>
                          <a:ea typeface="Times New Roman"/>
                          <a:cs typeface="Times New Roman"/>
                          <a:sym typeface="Times New Roman"/>
                        </a:rPr>
                        <a:t>No. of stations</a:t>
                      </a:r>
                      <a:endParaRPr b="1" sz="1100">
                        <a:solidFill>
                          <a:srgbClr val="333333"/>
                        </a:solidFill>
                        <a:latin typeface="Times New Roman"/>
                        <a:ea typeface="Times New Roman"/>
                        <a:cs typeface="Times New Roman"/>
                        <a:sym typeface="Times New Roman"/>
                      </a:endParaRPr>
                    </a:p>
                  </a:txBody>
                  <a:tcPr marT="88900" marB="88900" marR="88900" marL="88900">
                    <a:lnL cap="flat" cmpd="sng" w="6350">
                      <a:solidFill>
                        <a:srgbClr val="1B212C"/>
                      </a:solidFill>
                      <a:prstDash val="solid"/>
                      <a:round/>
                      <a:headEnd len="sm" w="sm" type="none"/>
                      <a:tailEnd len="sm" w="sm" type="none"/>
                    </a:lnL>
                    <a:lnR cap="flat" cmpd="sng" w="6350">
                      <a:solidFill>
                        <a:srgbClr val="333333"/>
                      </a:solidFill>
                      <a:prstDash val="solid"/>
                      <a:round/>
                      <a:headEnd len="sm" w="sm" type="none"/>
                      <a:tailEnd len="sm" w="sm" type="none"/>
                    </a:lnR>
                    <a:lnT cap="flat" cmpd="sng" w="6350">
                      <a:solidFill>
                        <a:srgbClr val="1B212C"/>
                      </a:solidFill>
                      <a:prstDash val="solid"/>
                      <a:round/>
                      <a:headEnd len="sm" w="sm" type="none"/>
                      <a:tailEnd len="sm" w="sm" type="none"/>
                    </a:lnT>
                    <a:lnB cap="flat" cmpd="sng" w="6350">
                      <a:solidFill>
                        <a:srgbClr val="1B212C"/>
                      </a:solidFill>
                      <a:prstDash val="solid"/>
                      <a:round/>
                      <a:headEnd len="sm" w="sm" type="none"/>
                      <a:tailEnd len="sm" w="sm" type="none"/>
                    </a:lnB>
                  </a:tcPr>
                </a:tc>
              </a:tr>
            </a:tbl>
          </a:graphicData>
        </a:graphic>
      </p:graphicFrame>
      <p:sp>
        <p:nvSpPr>
          <p:cNvPr id="847" name="Google Shape;847;p119"/>
          <p:cNvSpPr txBox="1"/>
          <p:nvPr/>
        </p:nvSpPr>
        <p:spPr>
          <a:xfrm>
            <a:off x="8574675" y="664525"/>
            <a:ext cx="614100" cy="4494600"/>
          </a:xfrm>
          <a:prstGeom prst="rect">
            <a:avLst/>
          </a:prstGeom>
          <a:solidFill>
            <a:srgbClr val="D8D8D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3"/>
                </a:solidFill>
                <a:latin typeface="Roboto"/>
                <a:ea typeface="Roboto"/>
                <a:cs typeface="Roboto"/>
                <a:sym typeface="Roboto"/>
              </a:rPr>
              <a:t>E</a:t>
            </a:r>
            <a:endParaRPr b="1">
              <a:solidFill>
                <a:schemeClr val="accent3"/>
              </a:solidFill>
              <a:latin typeface="Roboto"/>
              <a:ea typeface="Roboto"/>
              <a:cs typeface="Roboto"/>
              <a:sym typeface="Roboto"/>
            </a:endParaRPr>
          </a:p>
          <a:p>
            <a:pPr indent="0" lvl="0" marL="0" rtl="0" algn="ctr">
              <a:spcBef>
                <a:spcPts val="0"/>
              </a:spcBef>
              <a:spcAft>
                <a:spcPts val="0"/>
              </a:spcAft>
              <a:buNone/>
            </a:pPr>
            <a:r>
              <a:rPr b="1" lang="en">
                <a:solidFill>
                  <a:schemeClr val="accent3"/>
                </a:solidFill>
                <a:latin typeface="Roboto"/>
                <a:ea typeface="Roboto"/>
                <a:cs typeface="Roboto"/>
                <a:sym typeface="Roboto"/>
              </a:rPr>
              <a:t>X</a:t>
            </a:r>
            <a:endParaRPr b="1">
              <a:solidFill>
                <a:schemeClr val="accent3"/>
              </a:solidFill>
              <a:latin typeface="Roboto"/>
              <a:ea typeface="Roboto"/>
              <a:cs typeface="Roboto"/>
              <a:sym typeface="Roboto"/>
            </a:endParaRPr>
          </a:p>
          <a:p>
            <a:pPr indent="0" lvl="0" marL="0" rtl="0" algn="ctr">
              <a:spcBef>
                <a:spcPts val="0"/>
              </a:spcBef>
              <a:spcAft>
                <a:spcPts val="0"/>
              </a:spcAft>
              <a:buNone/>
            </a:pPr>
            <a:r>
              <a:rPr b="1" lang="en">
                <a:solidFill>
                  <a:schemeClr val="accent3"/>
                </a:solidFill>
                <a:latin typeface="Roboto"/>
                <a:ea typeface="Roboto"/>
                <a:cs typeface="Roboto"/>
                <a:sym typeface="Roboto"/>
              </a:rPr>
              <a:t>P</a:t>
            </a:r>
            <a:endParaRPr b="1">
              <a:solidFill>
                <a:schemeClr val="accent3"/>
              </a:solidFill>
              <a:latin typeface="Roboto"/>
              <a:ea typeface="Roboto"/>
              <a:cs typeface="Roboto"/>
              <a:sym typeface="Roboto"/>
            </a:endParaRPr>
          </a:p>
          <a:p>
            <a:pPr indent="0" lvl="0" marL="0" rtl="0" algn="ctr">
              <a:spcBef>
                <a:spcPts val="0"/>
              </a:spcBef>
              <a:spcAft>
                <a:spcPts val="0"/>
              </a:spcAft>
              <a:buNone/>
            </a:pPr>
            <a:r>
              <a:rPr b="1" lang="en">
                <a:solidFill>
                  <a:schemeClr val="accent3"/>
                </a:solidFill>
                <a:latin typeface="Roboto"/>
                <a:ea typeface="Roboto"/>
                <a:cs typeface="Roboto"/>
                <a:sym typeface="Roboto"/>
              </a:rPr>
              <a:t>E</a:t>
            </a:r>
            <a:endParaRPr b="1">
              <a:solidFill>
                <a:schemeClr val="accent3"/>
              </a:solidFill>
              <a:latin typeface="Roboto"/>
              <a:ea typeface="Roboto"/>
              <a:cs typeface="Roboto"/>
              <a:sym typeface="Roboto"/>
            </a:endParaRPr>
          </a:p>
          <a:p>
            <a:pPr indent="0" lvl="0" marL="0" rtl="0" algn="ctr">
              <a:spcBef>
                <a:spcPts val="0"/>
              </a:spcBef>
              <a:spcAft>
                <a:spcPts val="0"/>
              </a:spcAft>
              <a:buNone/>
            </a:pPr>
            <a:r>
              <a:rPr b="1" lang="en">
                <a:solidFill>
                  <a:schemeClr val="accent3"/>
                </a:solidFill>
                <a:latin typeface="Roboto"/>
                <a:ea typeface="Roboto"/>
                <a:cs typeface="Roboto"/>
                <a:sym typeface="Roboto"/>
              </a:rPr>
              <a:t>R</a:t>
            </a:r>
            <a:endParaRPr b="1">
              <a:solidFill>
                <a:schemeClr val="accent3"/>
              </a:solidFill>
              <a:latin typeface="Roboto"/>
              <a:ea typeface="Roboto"/>
              <a:cs typeface="Roboto"/>
              <a:sym typeface="Roboto"/>
            </a:endParaRPr>
          </a:p>
          <a:p>
            <a:pPr indent="0" lvl="0" marL="0" rtl="0" algn="ctr">
              <a:spcBef>
                <a:spcPts val="0"/>
              </a:spcBef>
              <a:spcAft>
                <a:spcPts val="0"/>
              </a:spcAft>
              <a:buNone/>
            </a:pPr>
            <a:r>
              <a:rPr b="1" lang="en">
                <a:solidFill>
                  <a:schemeClr val="accent3"/>
                </a:solidFill>
                <a:latin typeface="Roboto"/>
                <a:ea typeface="Roboto"/>
                <a:cs typeface="Roboto"/>
                <a:sym typeface="Roboto"/>
              </a:rPr>
              <a:t>I</a:t>
            </a:r>
            <a:endParaRPr b="1">
              <a:solidFill>
                <a:schemeClr val="accent3"/>
              </a:solidFill>
              <a:latin typeface="Roboto"/>
              <a:ea typeface="Roboto"/>
              <a:cs typeface="Roboto"/>
              <a:sym typeface="Roboto"/>
            </a:endParaRPr>
          </a:p>
          <a:p>
            <a:pPr indent="0" lvl="0" marL="0" rtl="0" algn="ctr">
              <a:spcBef>
                <a:spcPts val="0"/>
              </a:spcBef>
              <a:spcAft>
                <a:spcPts val="0"/>
              </a:spcAft>
              <a:buNone/>
            </a:pPr>
            <a:r>
              <a:rPr b="1" lang="en">
                <a:solidFill>
                  <a:schemeClr val="accent3"/>
                </a:solidFill>
                <a:latin typeface="Roboto"/>
                <a:ea typeface="Roboto"/>
                <a:cs typeface="Roboto"/>
                <a:sym typeface="Roboto"/>
              </a:rPr>
              <a:t>M</a:t>
            </a:r>
            <a:endParaRPr b="1">
              <a:solidFill>
                <a:schemeClr val="accent3"/>
              </a:solidFill>
              <a:latin typeface="Roboto"/>
              <a:ea typeface="Roboto"/>
              <a:cs typeface="Roboto"/>
              <a:sym typeface="Roboto"/>
            </a:endParaRPr>
          </a:p>
          <a:p>
            <a:pPr indent="0" lvl="0" marL="0" rtl="0" algn="ctr">
              <a:spcBef>
                <a:spcPts val="0"/>
              </a:spcBef>
              <a:spcAft>
                <a:spcPts val="0"/>
              </a:spcAft>
              <a:buNone/>
            </a:pPr>
            <a:r>
              <a:rPr b="1" lang="en">
                <a:solidFill>
                  <a:schemeClr val="accent3"/>
                </a:solidFill>
                <a:latin typeface="Roboto"/>
                <a:ea typeface="Roboto"/>
                <a:cs typeface="Roboto"/>
                <a:sym typeface="Roboto"/>
              </a:rPr>
              <a:t>E</a:t>
            </a:r>
            <a:endParaRPr b="1">
              <a:solidFill>
                <a:schemeClr val="accent3"/>
              </a:solidFill>
              <a:latin typeface="Roboto"/>
              <a:ea typeface="Roboto"/>
              <a:cs typeface="Roboto"/>
              <a:sym typeface="Roboto"/>
            </a:endParaRPr>
          </a:p>
          <a:p>
            <a:pPr indent="0" lvl="0" marL="0" rtl="0" algn="ctr">
              <a:spcBef>
                <a:spcPts val="0"/>
              </a:spcBef>
              <a:spcAft>
                <a:spcPts val="0"/>
              </a:spcAft>
              <a:buNone/>
            </a:pPr>
            <a:r>
              <a:rPr b="1" lang="en">
                <a:solidFill>
                  <a:schemeClr val="accent3"/>
                </a:solidFill>
                <a:latin typeface="Roboto"/>
                <a:ea typeface="Roboto"/>
                <a:cs typeface="Roboto"/>
                <a:sym typeface="Roboto"/>
              </a:rPr>
              <a:t>N</a:t>
            </a:r>
            <a:endParaRPr b="1">
              <a:solidFill>
                <a:schemeClr val="accent3"/>
              </a:solidFill>
              <a:latin typeface="Roboto"/>
              <a:ea typeface="Roboto"/>
              <a:cs typeface="Roboto"/>
              <a:sym typeface="Roboto"/>
            </a:endParaRPr>
          </a:p>
          <a:p>
            <a:pPr indent="0" lvl="0" marL="0" rtl="0" algn="ctr">
              <a:spcBef>
                <a:spcPts val="0"/>
              </a:spcBef>
              <a:spcAft>
                <a:spcPts val="0"/>
              </a:spcAft>
              <a:buNone/>
            </a:pPr>
            <a:r>
              <a:rPr b="1" lang="en">
                <a:solidFill>
                  <a:schemeClr val="accent3"/>
                </a:solidFill>
                <a:latin typeface="Roboto"/>
                <a:ea typeface="Roboto"/>
                <a:cs typeface="Roboto"/>
                <a:sym typeface="Roboto"/>
              </a:rPr>
              <a:t>T</a:t>
            </a:r>
            <a:endParaRPr b="1">
              <a:solidFill>
                <a:schemeClr val="accent3"/>
              </a:solidFill>
              <a:latin typeface="Roboto"/>
              <a:ea typeface="Roboto"/>
              <a:cs typeface="Roboto"/>
              <a:sym typeface="Roboto"/>
            </a:endParaRPr>
          </a:p>
          <a:p>
            <a:pPr indent="0" lvl="0" marL="0" rtl="0" algn="ctr">
              <a:spcBef>
                <a:spcPts val="0"/>
              </a:spcBef>
              <a:spcAft>
                <a:spcPts val="0"/>
              </a:spcAft>
              <a:buNone/>
            </a:pPr>
            <a:r>
              <a:rPr b="1" lang="en">
                <a:solidFill>
                  <a:schemeClr val="accent3"/>
                </a:solidFill>
                <a:latin typeface="Roboto"/>
                <a:ea typeface="Roboto"/>
                <a:cs typeface="Roboto"/>
                <a:sym typeface="Roboto"/>
              </a:rPr>
              <a:t>A</a:t>
            </a:r>
            <a:endParaRPr b="1">
              <a:solidFill>
                <a:schemeClr val="accent3"/>
              </a:solidFill>
              <a:latin typeface="Roboto"/>
              <a:ea typeface="Roboto"/>
              <a:cs typeface="Roboto"/>
              <a:sym typeface="Roboto"/>
            </a:endParaRPr>
          </a:p>
          <a:p>
            <a:pPr indent="0" lvl="0" marL="0" rtl="0" algn="ctr">
              <a:spcBef>
                <a:spcPts val="0"/>
              </a:spcBef>
              <a:spcAft>
                <a:spcPts val="0"/>
              </a:spcAft>
              <a:buNone/>
            </a:pPr>
            <a:r>
              <a:rPr b="1" lang="en">
                <a:solidFill>
                  <a:schemeClr val="accent3"/>
                </a:solidFill>
                <a:latin typeface="Roboto"/>
                <a:ea typeface="Roboto"/>
                <a:cs typeface="Roboto"/>
                <a:sym typeface="Roboto"/>
              </a:rPr>
              <a:t>L</a:t>
            </a:r>
            <a:endParaRPr b="1">
              <a:solidFill>
                <a:schemeClr val="accent3"/>
              </a:solidFill>
              <a:latin typeface="Roboto"/>
              <a:ea typeface="Roboto"/>
              <a:cs typeface="Roboto"/>
              <a:sym typeface="Roboto"/>
            </a:endParaRPr>
          </a:p>
          <a:p>
            <a:pPr indent="0" lvl="0" marL="0" rtl="0" algn="ctr">
              <a:spcBef>
                <a:spcPts val="0"/>
              </a:spcBef>
              <a:spcAft>
                <a:spcPts val="0"/>
              </a:spcAft>
              <a:buNone/>
            </a:pPr>
            <a:r>
              <a:t/>
            </a:r>
            <a:endParaRPr b="1">
              <a:solidFill>
                <a:schemeClr val="accent3"/>
              </a:solidFill>
              <a:latin typeface="Roboto"/>
              <a:ea typeface="Roboto"/>
              <a:cs typeface="Roboto"/>
              <a:sym typeface="Roboto"/>
            </a:endParaRPr>
          </a:p>
          <a:p>
            <a:pPr indent="0" lvl="0" marL="0" rtl="0" algn="ctr">
              <a:spcBef>
                <a:spcPts val="0"/>
              </a:spcBef>
              <a:spcAft>
                <a:spcPts val="0"/>
              </a:spcAft>
              <a:buNone/>
            </a:pPr>
            <a:r>
              <a:rPr b="1" lang="en">
                <a:solidFill>
                  <a:schemeClr val="accent3"/>
                </a:solidFill>
                <a:latin typeface="Roboto"/>
                <a:ea typeface="Roboto"/>
                <a:cs typeface="Roboto"/>
                <a:sym typeface="Roboto"/>
              </a:rPr>
              <a:t>S</a:t>
            </a:r>
            <a:endParaRPr b="1">
              <a:solidFill>
                <a:schemeClr val="accent3"/>
              </a:solidFill>
              <a:latin typeface="Roboto"/>
              <a:ea typeface="Roboto"/>
              <a:cs typeface="Roboto"/>
              <a:sym typeface="Roboto"/>
            </a:endParaRPr>
          </a:p>
          <a:p>
            <a:pPr indent="0" lvl="0" marL="0" rtl="0" algn="ctr">
              <a:spcBef>
                <a:spcPts val="0"/>
              </a:spcBef>
              <a:spcAft>
                <a:spcPts val="0"/>
              </a:spcAft>
              <a:buNone/>
            </a:pPr>
            <a:r>
              <a:rPr b="1" lang="en">
                <a:solidFill>
                  <a:schemeClr val="accent3"/>
                </a:solidFill>
                <a:latin typeface="Roboto"/>
                <a:ea typeface="Roboto"/>
                <a:cs typeface="Roboto"/>
                <a:sym typeface="Roboto"/>
              </a:rPr>
              <a:t>E</a:t>
            </a:r>
            <a:endParaRPr b="1">
              <a:solidFill>
                <a:schemeClr val="accent3"/>
              </a:solidFill>
              <a:latin typeface="Roboto"/>
              <a:ea typeface="Roboto"/>
              <a:cs typeface="Roboto"/>
              <a:sym typeface="Roboto"/>
            </a:endParaRPr>
          </a:p>
          <a:p>
            <a:pPr indent="0" lvl="0" marL="0" rtl="0" algn="ctr">
              <a:spcBef>
                <a:spcPts val="0"/>
              </a:spcBef>
              <a:spcAft>
                <a:spcPts val="0"/>
              </a:spcAft>
              <a:buNone/>
            </a:pPr>
            <a:r>
              <a:rPr b="1" lang="en">
                <a:solidFill>
                  <a:schemeClr val="accent3"/>
                </a:solidFill>
                <a:latin typeface="Roboto"/>
                <a:ea typeface="Roboto"/>
                <a:cs typeface="Roboto"/>
                <a:sym typeface="Roboto"/>
              </a:rPr>
              <a:t>T</a:t>
            </a:r>
            <a:endParaRPr b="1">
              <a:solidFill>
                <a:schemeClr val="accent3"/>
              </a:solidFill>
              <a:latin typeface="Roboto"/>
              <a:ea typeface="Roboto"/>
              <a:cs typeface="Roboto"/>
              <a:sym typeface="Roboto"/>
            </a:endParaRPr>
          </a:p>
          <a:p>
            <a:pPr indent="0" lvl="0" marL="0" rtl="0" algn="ctr">
              <a:spcBef>
                <a:spcPts val="0"/>
              </a:spcBef>
              <a:spcAft>
                <a:spcPts val="0"/>
              </a:spcAft>
              <a:buNone/>
            </a:pPr>
            <a:r>
              <a:rPr b="1" lang="en">
                <a:solidFill>
                  <a:schemeClr val="accent3"/>
                </a:solidFill>
                <a:latin typeface="Roboto"/>
                <a:ea typeface="Roboto"/>
                <a:cs typeface="Roboto"/>
                <a:sym typeface="Roboto"/>
              </a:rPr>
              <a:t>T</a:t>
            </a:r>
            <a:endParaRPr b="1">
              <a:solidFill>
                <a:schemeClr val="accent3"/>
              </a:solidFill>
              <a:latin typeface="Roboto"/>
              <a:ea typeface="Roboto"/>
              <a:cs typeface="Roboto"/>
              <a:sym typeface="Roboto"/>
            </a:endParaRPr>
          </a:p>
          <a:p>
            <a:pPr indent="0" lvl="0" marL="0" rtl="0" algn="ctr">
              <a:spcBef>
                <a:spcPts val="0"/>
              </a:spcBef>
              <a:spcAft>
                <a:spcPts val="0"/>
              </a:spcAft>
              <a:buNone/>
            </a:pPr>
            <a:r>
              <a:rPr b="1" lang="en">
                <a:solidFill>
                  <a:schemeClr val="accent3"/>
                </a:solidFill>
                <a:latin typeface="Roboto"/>
                <a:ea typeface="Roboto"/>
                <a:cs typeface="Roboto"/>
                <a:sym typeface="Roboto"/>
              </a:rPr>
              <a:t>I</a:t>
            </a:r>
            <a:endParaRPr b="1">
              <a:solidFill>
                <a:schemeClr val="accent3"/>
              </a:solidFill>
              <a:latin typeface="Roboto"/>
              <a:ea typeface="Roboto"/>
              <a:cs typeface="Roboto"/>
              <a:sym typeface="Roboto"/>
            </a:endParaRPr>
          </a:p>
          <a:p>
            <a:pPr indent="0" lvl="0" marL="0" rtl="0" algn="ctr">
              <a:spcBef>
                <a:spcPts val="0"/>
              </a:spcBef>
              <a:spcAft>
                <a:spcPts val="0"/>
              </a:spcAft>
              <a:buNone/>
            </a:pPr>
            <a:r>
              <a:rPr b="1" lang="en">
                <a:solidFill>
                  <a:schemeClr val="accent3"/>
                </a:solidFill>
                <a:latin typeface="Roboto"/>
                <a:ea typeface="Roboto"/>
                <a:cs typeface="Roboto"/>
                <a:sym typeface="Roboto"/>
              </a:rPr>
              <a:t>N</a:t>
            </a:r>
            <a:endParaRPr b="1">
              <a:solidFill>
                <a:schemeClr val="accent3"/>
              </a:solidFill>
              <a:latin typeface="Roboto"/>
              <a:ea typeface="Roboto"/>
              <a:cs typeface="Roboto"/>
              <a:sym typeface="Roboto"/>
            </a:endParaRPr>
          </a:p>
          <a:p>
            <a:pPr indent="0" lvl="0" marL="0" rtl="0" algn="ctr">
              <a:spcBef>
                <a:spcPts val="0"/>
              </a:spcBef>
              <a:spcAft>
                <a:spcPts val="0"/>
              </a:spcAft>
              <a:buNone/>
            </a:pPr>
            <a:r>
              <a:rPr b="1" lang="en">
                <a:solidFill>
                  <a:schemeClr val="accent3"/>
                </a:solidFill>
                <a:latin typeface="Roboto"/>
                <a:ea typeface="Roboto"/>
                <a:cs typeface="Roboto"/>
                <a:sym typeface="Roboto"/>
              </a:rPr>
              <a:t>G</a:t>
            </a:r>
            <a:endParaRPr b="1">
              <a:solidFill>
                <a:schemeClr val="accent3"/>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2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t>PERFORMANCE INDICATORS</a:t>
            </a:r>
            <a:endParaRPr b="1" sz="2400"/>
          </a:p>
        </p:txBody>
      </p:sp>
      <p:sp>
        <p:nvSpPr>
          <p:cNvPr id="853" name="Google Shape;853;p120"/>
          <p:cNvSpPr txBox="1"/>
          <p:nvPr>
            <p:ph idx="4294967295" type="body"/>
          </p:nvPr>
        </p:nvSpPr>
        <p:spPr>
          <a:xfrm>
            <a:off x="98250" y="706625"/>
            <a:ext cx="8826600" cy="3442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rgbClr val="0000FF"/>
                </a:solidFill>
              </a:rPr>
              <a:t>PI 1 - NUMBER OF NON DOMINATED SOLUTIONS FOUND</a:t>
            </a:r>
            <a:endParaRPr b="1" sz="1700" u="sng">
              <a:solidFill>
                <a:srgbClr val="0000FF"/>
              </a:solidFill>
            </a:endParaRPr>
          </a:p>
          <a:p>
            <a:pPr indent="-323850" lvl="0" marL="457200" rtl="0" algn="l">
              <a:spcBef>
                <a:spcPts val="0"/>
              </a:spcBef>
              <a:spcAft>
                <a:spcPts val="0"/>
              </a:spcAft>
              <a:buClr>
                <a:srgbClr val="333333"/>
              </a:buClr>
              <a:buSzPts val="1500"/>
              <a:buChar char="➔"/>
            </a:pPr>
            <a:r>
              <a:rPr lang="en" sz="1500">
                <a:solidFill>
                  <a:srgbClr val="333333"/>
                </a:solidFill>
              </a:rPr>
              <a:t> The number of non-dominated solution generated by each algorithm in Pareto solution. </a:t>
            </a:r>
            <a:endParaRPr sz="1500">
              <a:solidFill>
                <a:srgbClr val="333333"/>
              </a:solidFill>
            </a:endParaRPr>
          </a:p>
          <a:p>
            <a:pPr indent="-323850" lvl="0" marL="457200" rtl="0" algn="l">
              <a:spcBef>
                <a:spcPts val="0"/>
              </a:spcBef>
              <a:spcAft>
                <a:spcPts val="0"/>
              </a:spcAft>
              <a:buClr>
                <a:srgbClr val="333333"/>
              </a:buClr>
              <a:buSzPts val="1500"/>
              <a:buChar char="➔"/>
            </a:pPr>
            <a:r>
              <a:rPr lang="en" sz="1500">
                <a:solidFill>
                  <a:srgbClr val="333333"/>
                </a:solidFill>
              </a:rPr>
              <a:t>Higher PI 1 shows better algorithm performance.</a:t>
            </a:r>
            <a:endParaRPr sz="1500">
              <a:solidFill>
                <a:srgbClr val="333333"/>
              </a:solidFill>
            </a:endParaRPr>
          </a:p>
          <a:p>
            <a:pPr indent="0" lvl="0" marL="0" rtl="0" algn="l">
              <a:spcBef>
                <a:spcPts val="0"/>
              </a:spcBef>
              <a:spcAft>
                <a:spcPts val="0"/>
              </a:spcAft>
              <a:buNone/>
            </a:pPr>
            <a:r>
              <a:t/>
            </a:r>
            <a:endParaRPr sz="1500">
              <a:solidFill>
                <a:srgbClr val="333333"/>
              </a:solidFill>
            </a:endParaRPr>
          </a:p>
          <a:p>
            <a:pPr indent="0" lvl="0" marL="0" rtl="0" algn="l">
              <a:spcBef>
                <a:spcPts val="0"/>
              </a:spcBef>
              <a:spcAft>
                <a:spcPts val="0"/>
              </a:spcAft>
              <a:buNone/>
            </a:pPr>
            <a:r>
              <a:rPr b="1" lang="en" sz="1700" u="sng">
                <a:solidFill>
                  <a:srgbClr val="0000FF"/>
                </a:solidFill>
              </a:rPr>
              <a:t>PI 2 - ERROR RATIO</a:t>
            </a:r>
            <a:endParaRPr b="1" sz="1700" u="sng">
              <a:solidFill>
                <a:srgbClr val="0000FF"/>
              </a:solidFill>
            </a:endParaRPr>
          </a:p>
          <a:p>
            <a:pPr indent="-323850" lvl="0" marL="457200" rtl="0" algn="l">
              <a:spcBef>
                <a:spcPts val="0"/>
              </a:spcBef>
              <a:spcAft>
                <a:spcPts val="0"/>
              </a:spcAft>
              <a:buClr>
                <a:srgbClr val="333333"/>
              </a:buClr>
              <a:buSzPts val="1500"/>
              <a:buChar char="➔"/>
            </a:pPr>
            <a:r>
              <a:rPr lang="en" sz="1500">
                <a:solidFill>
                  <a:srgbClr val="333333"/>
                </a:solidFill>
              </a:rPr>
              <a:t>The number of solution which is not member of the Pareto </a:t>
            </a:r>
            <a:endParaRPr sz="1500">
              <a:solidFill>
                <a:srgbClr val="333333"/>
              </a:solidFill>
            </a:endParaRPr>
          </a:p>
          <a:p>
            <a:pPr indent="0" lvl="0" marL="0" rtl="0" algn="l">
              <a:spcBef>
                <a:spcPts val="0"/>
              </a:spcBef>
              <a:spcAft>
                <a:spcPts val="0"/>
              </a:spcAft>
              <a:buNone/>
            </a:pPr>
            <a:r>
              <a:rPr lang="en" sz="1500">
                <a:solidFill>
                  <a:srgbClr val="333333"/>
                </a:solidFill>
              </a:rPr>
              <a:t>optimal set divided by the number of solution generated by the algorithm. </a:t>
            </a:r>
            <a:endParaRPr sz="1500">
              <a:solidFill>
                <a:srgbClr val="333333"/>
              </a:solidFill>
            </a:endParaRPr>
          </a:p>
          <a:p>
            <a:pPr indent="-323850" lvl="0" marL="457200" rtl="0" algn="l">
              <a:spcBef>
                <a:spcPts val="0"/>
              </a:spcBef>
              <a:spcAft>
                <a:spcPts val="0"/>
              </a:spcAft>
              <a:buClr>
                <a:srgbClr val="333333"/>
              </a:buClr>
              <a:buSzPts val="1500"/>
              <a:buChar char="➔"/>
            </a:pPr>
            <a:r>
              <a:rPr lang="en" sz="1500">
                <a:solidFill>
                  <a:srgbClr val="333333"/>
                </a:solidFill>
              </a:rPr>
              <a:t>Smaller PI 2 shows better algorithm performance.</a:t>
            </a:r>
            <a:endParaRPr sz="1500">
              <a:solidFill>
                <a:srgbClr val="333333"/>
              </a:solidFill>
            </a:endParaRPr>
          </a:p>
          <a:p>
            <a:pPr indent="0" lvl="0" marL="0" rtl="0" algn="l">
              <a:spcBef>
                <a:spcPts val="0"/>
              </a:spcBef>
              <a:spcAft>
                <a:spcPts val="0"/>
              </a:spcAft>
              <a:buNone/>
            </a:pPr>
            <a:r>
              <a:t/>
            </a:r>
            <a:endParaRPr sz="1500">
              <a:solidFill>
                <a:srgbClr val="333333"/>
              </a:solidFill>
            </a:endParaRPr>
          </a:p>
          <a:p>
            <a:pPr indent="0" lvl="0" marL="0" rtl="0" algn="l">
              <a:spcBef>
                <a:spcPts val="0"/>
              </a:spcBef>
              <a:spcAft>
                <a:spcPts val="0"/>
              </a:spcAft>
              <a:buNone/>
            </a:pPr>
            <a:r>
              <a:rPr b="1" lang="en" sz="1700" u="sng">
                <a:solidFill>
                  <a:srgbClr val="0000FF"/>
                </a:solidFill>
              </a:rPr>
              <a:t>PI 3 - CONVERGENCE METRIC</a:t>
            </a:r>
            <a:endParaRPr b="1" sz="1700" u="sng">
              <a:solidFill>
                <a:srgbClr val="0000FF"/>
              </a:solidFill>
            </a:endParaRPr>
          </a:p>
          <a:p>
            <a:pPr indent="-323850" lvl="0" marL="457200" rtl="0" algn="l">
              <a:spcBef>
                <a:spcPts val="0"/>
              </a:spcBef>
              <a:spcAft>
                <a:spcPts val="0"/>
              </a:spcAft>
              <a:buClr>
                <a:srgbClr val="333333"/>
              </a:buClr>
              <a:buSzPts val="1500"/>
              <a:buChar char="➔"/>
            </a:pPr>
            <a:r>
              <a:rPr lang="en" sz="1500">
                <a:solidFill>
                  <a:srgbClr val="333333"/>
                </a:solidFill>
              </a:rPr>
              <a:t> This metric measures the extent of convergence to a known set of Pareto optimal solutions, as follows:</a:t>
            </a:r>
            <a:endParaRPr sz="1500">
              <a:solidFill>
                <a:srgbClr val="333333"/>
              </a:solidFill>
            </a:endParaRPr>
          </a:p>
        </p:txBody>
      </p:sp>
      <p:pic>
        <p:nvPicPr>
          <p:cNvPr id="854" name="Google Shape;854;p120"/>
          <p:cNvPicPr preferRelativeResize="0"/>
          <p:nvPr/>
        </p:nvPicPr>
        <p:blipFill>
          <a:blip r:embed="rId3">
            <a:alphaModFix/>
          </a:blip>
          <a:stretch>
            <a:fillRect/>
          </a:stretch>
        </p:blipFill>
        <p:spPr>
          <a:xfrm>
            <a:off x="1532700" y="3841348"/>
            <a:ext cx="2076450" cy="1137450"/>
          </a:xfrm>
          <a:prstGeom prst="rect">
            <a:avLst/>
          </a:prstGeom>
          <a:noFill/>
          <a:ln cap="flat" cmpd="sng" w="9525">
            <a:solidFill>
              <a:srgbClr val="333333"/>
            </a:solidFill>
            <a:prstDash val="solid"/>
            <a:round/>
            <a:headEnd len="sm" w="sm" type="none"/>
            <a:tailEnd len="sm" w="sm" type="none"/>
          </a:ln>
        </p:spPr>
      </p:pic>
      <p:sp>
        <p:nvSpPr>
          <p:cNvPr id="855" name="Google Shape;855;p120"/>
          <p:cNvSpPr txBox="1"/>
          <p:nvPr/>
        </p:nvSpPr>
        <p:spPr>
          <a:xfrm>
            <a:off x="4050400" y="3841350"/>
            <a:ext cx="4874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where, </a:t>
            </a:r>
            <a:r>
              <a:rPr b="1" lang="en">
                <a:latin typeface="Roboto"/>
                <a:ea typeface="Roboto"/>
                <a:cs typeface="Roboto"/>
                <a:sym typeface="Roboto"/>
              </a:rPr>
              <a:t>N</a:t>
            </a:r>
            <a:r>
              <a:rPr lang="en">
                <a:latin typeface="Roboto"/>
                <a:ea typeface="Roboto"/>
                <a:cs typeface="Roboto"/>
                <a:sym typeface="Roboto"/>
              </a:rPr>
              <a:t> is the number of nondominated solutions obtained with an algorithm and,</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di</a:t>
            </a:r>
            <a:r>
              <a:rPr lang="en">
                <a:latin typeface="Roboto"/>
                <a:ea typeface="Roboto"/>
                <a:cs typeface="Roboto"/>
                <a:sym typeface="Roboto"/>
              </a:rPr>
              <a:t> is the Euclidean distance between each of the nondominated solutions and the nearest member of the true Pareto optimal front.</a:t>
            </a:r>
            <a:endParaRPr>
              <a:latin typeface="Roboto"/>
              <a:ea typeface="Roboto"/>
              <a:cs typeface="Roboto"/>
              <a:sym typeface="Roboto"/>
            </a:endParaRPr>
          </a:p>
        </p:txBody>
      </p:sp>
      <p:pic>
        <p:nvPicPr>
          <p:cNvPr id="856" name="Google Shape;856;p120"/>
          <p:cNvPicPr preferRelativeResize="0"/>
          <p:nvPr/>
        </p:nvPicPr>
        <p:blipFill>
          <a:blip r:embed="rId4">
            <a:alphaModFix/>
          </a:blip>
          <a:stretch>
            <a:fillRect/>
          </a:stretch>
        </p:blipFill>
        <p:spPr>
          <a:xfrm>
            <a:off x="6372075" y="1490713"/>
            <a:ext cx="2719526" cy="20123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HUMAN ROBOT COLLABORATION IN ASSEMBLY LINE BALANCING</a:t>
            </a:r>
            <a:endParaRPr b="1" sz="2400"/>
          </a:p>
        </p:txBody>
      </p:sp>
      <p:sp>
        <p:nvSpPr>
          <p:cNvPr id="339" name="Google Shape;339;p67"/>
          <p:cNvSpPr txBox="1"/>
          <p:nvPr/>
        </p:nvSpPr>
        <p:spPr>
          <a:xfrm>
            <a:off x="-60450" y="74545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40" name="Google Shape;340;p67"/>
          <p:cNvSpPr txBox="1"/>
          <p:nvPr/>
        </p:nvSpPr>
        <p:spPr>
          <a:xfrm>
            <a:off x="262050" y="756175"/>
            <a:ext cx="8662800" cy="23547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1800"/>
              </a:spcBef>
              <a:spcAft>
                <a:spcPts val="0"/>
              </a:spcAft>
              <a:buClr>
                <a:srgbClr val="202124"/>
              </a:buClr>
              <a:buSzPts val="1300"/>
              <a:buFont typeface="Roboto"/>
              <a:buChar char="❖"/>
            </a:pPr>
            <a:r>
              <a:rPr lang="en" sz="1300">
                <a:latin typeface="Roboto"/>
                <a:ea typeface="Roboto"/>
                <a:cs typeface="Roboto"/>
                <a:sym typeface="Roboto"/>
              </a:rPr>
              <a:t>As the automation in manufacturing department is increasing significantly, several robots are developed to carry out several tasks to increase the production rate. However, not all tasks can be automated due to the </a:t>
            </a:r>
            <a:r>
              <a:rPr lang="en" sz="1300">
                <a:solidFill>
                  <a:srgbClr val="0000FF"/>
                </a:solidFill>
                <a:latin typeface="Roboto"/>
                <a:ea typeface="Roboto"/>
                <a:cs typeface="Roboto"/>
                <a:sym typeface="Roboto"/>
              </a:rPr>
              <a:t>lack of flexibility with available robotic technologies. </a:t>
            </a:r>
            <a:endParaRPr sz="1300">
              <a:solidFill>
                <a:srgbClr val="0000FF"/>
              </a:solidFill>
              <a:latin typeface="Roboto"/>
              <a:ea typeface="Roboto"/>
              <a:cs typeface="Roboto"/>
              <a:sym typeface="Roboto"/>
            </a:endParaRPr>
          </a:p>
          <a:p>
            <a:pPr indent="-311150" lvl="0" marL="457200" rtl="0" algn="just">
              <a:lnSpc>
                <a:spcPct val="115000"/>
              </a:lnSpc>
              <a:spcBef>
                <a:spcPts val="1000"/>
              </a:spcBef>
              <a:spcAft>
                <a:spcPts val="0"/>
              </a:spcAft>
              <a:buClr>
                <a:srgbClr val="202124"/>
              </a:buClr>
              <a:buSzPts val="1300"/>
              <a:buFont typeface="Roboto"/>
              <a:buChar char="❖"/>
            </a:pPr>
            <a:r>
              <a:rPr lang="en" sz="1300">
                <a:latin typeface="Roboto"/>
                <a:ea typeface="Roboto"/>
                <a:cs typeface="Roboto"/>
                <a:sym typeface="Roboto"/>
              </a:rPr>
              <a:t>Humans on the other hand are </a:t>
            </a:r>
            <a:r>
              <a:rPr i="1" lang="en" sz="1300">
                <a:solidFill>
                  <a:srgbClr val="0000FF"/>
                </a:solidFill>
                <a:latin typeface="Roboto"/>
                <a:ea typeface="Roboto"/>
                <a:cs typeface="Roboto"/>
                <a:sym typeface="Roboto"/>
              </a:rPr>
              <a:t>flexible, adaptable according to market demands, and also have decision making skills with creativity.</a:t>
            </a:r>
            <a:r>
              <a:rPr lang="en" sz="1300">
                <a:latin typeface="Roboto"/>
                <a:ea typeface="Roboto"/>
                <a:cs typeface="Roboto"/>
                <a:sym typeface="Roboto"/>
              </a:rPr>
              <a:t> </a:t>
            </a:r>
            <a:endParaRPr sz="1300">
              <a:latin typeface="Roboto"/>
              <a:ea typeface="Roboto"/>
              <a:cs typeface="Roboto"/>
              <a:sym typeface="Roboto"/>
            </a:endParaRPr>
          </a:p>
          <a:p>
            <a:pPr indent="-311150" lvl="0" marL="457200" rtl="0" algn="just">
              <a:lnSpc>
                <a:spcPct val="115000"/>
              </a:lnSpc>
              <a:spcBef>
                <a:spcPts val="1800"/>
              </a:spcBef>
              <a:spcAft>
                <a:spcPts val="1000"/>
              </a:spcAft>
              <a:buClr>
                <a:srgbClr val="202124"/>
              </a:buClr>
              <a:buSzPts val="1300"/>
              <a:buFont typeface="Roboto"/>
              <a:buChar char="❖"/>
            </a:pPr>
            <a:r>
              <a:rPr lang="en" sz="1300">
                <a:latin typeface="Roboto"/>
                <a:ea typeface="Roboto"/>
                <a:cs typeface="Roboto"/>
                <a:sym typeface="Roboto"/>
              </a:rPr>
              <a:t>To remain relevant, many manufacturing enterprises show interest in human robot collaboration where the </a:t>
            </a:r>
            <a:r>
              <a:rPr b="1" lang="en" sz="1300">
                <a:solidFill>
                  <a:srgbClr val="0000FF"/>
                </a:solidFill>
                <a:latin typeface="Roboto"/>
                <a:ea typeface="Roboto"/>
                <a:cs typeface="Roboto"/>
                <a:sym typeface="Roboto"/>
              </a:rPr>
              <a:t>skills of</a:t>
            </a:r>
            <a:r>
              <a:rPr b="1" lang="en" sz="1300">
                <a:latin typeface="Roboto"/>
                <a:ea typeface="Roboto"/>
                <a:cs typeface="Roboto"/>
                <a:sym typeface="Roboto"/>
              </a:rPr>
              <a:t> </a:t>
            </a:r>
            <a:r>
              <a:rPr b="1" lang="en" sz="1300">
                <a:solidFill>
                  <a:srgbClr val="0000FF"/>
                </a:solidFill>
                <a:latin typeface="Roboto"/>
                <a:ea typeface="Roboto"/>
                <a:cs typeface="Roboto"/>
                <a:sym typeface="Roboto"/>
              </a:rPr>
              <a:t>human and </a:t>
            </a:r>
            <a:r>
              <a:rPr b="1" lang="en" sz="1300">
                <a:solidFill>
                  <a:srgbClr val="FF0000"/>
                </a:solidFill>
                <a:latin typeface="Roboto"/>
                <a:ea typeface="Roboto"/>
                <a:cs typeface="Roboto"/>
                <a:sym typeface="Roboto"/>
              </a:rPr>
              <a:t>the speed, endurance, and accuracy of robots</a:t>
            </a:r>
            <a:r>
              <a:rPr lang="en" sz="1300">
                <a:solidFill>
                  <a:srgbClr val="0000FF"/>
                </a:solidFill>
                <a:latin typeface="Roboto"/>
                <a:ea typeface="Roboto"/>
                <a:cs typeface="Roboto"/>
                <a:sym typeface="Roboto"/>
              </a:rPr>
              <a:t> </a:t>
            </a:r>
            <a:r>
              <a:rPr b="1" lang="en" sz="1300">
                <a:latin typeface="Roboto"/>
                <a:ea typeface="Roboto"/>
                <a:cs typeface="Roboto"/>
                <a:sym typeface="Roboto"/>
              </a:rPr>
              <a:t>are brought together</a:t>
            </a:r>
            <a:r>
              <a:rPr lang="en" sz="1300">
                <a:latin typeface="Roboto"/>
                <a:ea typeface="Roboto"/>
                <a:cs typeface="Roboto"/>
                <a:sym typeface="Roboto"/>
              </a:rPr>
              <a:t> to increase production. This also helps the human workers as the repetitive and stressful tasks are done by robots.</a:t>
            </a:r>
            <a:endParaRPr sz="1300">
              <a:latin typeface="Roboto"/>
              <a:ea typeface="Roboto"/>
              <a:cs typeface="Roboto"/>
              <a:sym typeface="Roboto"/>
            </a:endParaRPr>
          </a:p>
        </p:txBody>
      </p:sp>
      <p:pic>
        <p:nvPicPr>
          <p:cNvPr id="341" name="Google Shape;341;p67"/>
          <p:cNvPicPr preferRelativeResize="0"/>
          <p:nvPr/>
        </p:nvPicPr>
        <p:blipFill>
          <a:blip r:embed="rId3">
            <a:alphaModFix/>
          </a:blip>
          <a:stretch>
            <a:fillRect/>
          </a:stretch>
        </p:blipFill>
        <p:spPr>
          <a:xfrm>
            <a:off x="2725925" y="3173125"/>
            <a:ext cx="3571249" cy="1825450"/>
          </a:xfrm>
          <a:prstGeom prst="rect">
            <a:avLst/>
          </a:prstGeom>
          <a:noFill/>
          <a:ln>
            <a:noFill/>
          </a:ln>
        </p:spPr>
      </p:pic>
      <p:sp>
        <p:nvSpPr>
          <p:cNvPr id="342" name="Google Shape;342;p67"/>
          <p:cNvSpPr txBox="1"/>
          <p:nvPr/>
        </p:nvSpPr>
        <p:spPr>
          <a:xfrm>
            <a:off x="45850" y="3248000"/>
            <a:ext cx="2935500" cy="692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chemeClr val="accent2"/>
              </a:buClr>
              <a:buSzPts val="1000"/>
              <a:buFont typeface="Roboto"/>
              <a:buChar char="★"/>
            </a:pPr>
            <a:r>
              <a:rPr b="1" lang="en" sz="1000">
                <a:solidFill>
                  <a:schemeClr val="accent2"/>
                </a:solidFill>
                <a:latin typeface="Roboto"/>
                <a:ea typeface="Roboto"/>
                <a:cs typeface="Roboto"/>
                <a:sym typeface="Roboto"/>
              </a:rPr>
              <a:t>Work 24 hours a day without  fatigue </a:t>
            </a:r>
            <a:endParaRPr b="1" sz="1000">
              <a:solidFill>
                <a:schemeClr val="accent2"/>
              </a:solidFill>
              <a:latin typeface="Roboto"/>
              <a:ea typeface="Roboto"/>
              <a:cs typeface="Roboto"/>
              <a:sym typeface="Roboto"/>
            </a:endParaRPr>
          </a:p>
          <a:p>
            <a:pPr indent="-292100" lvl="0" marL="457200" rtl="0" algn="l">
              <a:lnSpc>
                <a:spcPct val="115000"/>
              </a:lnSpc>
              <a:spcBef>
                <a:spcPts val="0"/>
              </a:spcBef>
              <a:spcAft>
                <a:spcPts val="0"/>
              </a:spcAft>
              <a:buClr>
                <a:schemeClr val="accent2"/>
              </a:buClr>
              <a:buSzPts val="1000"/>
              <a:buFont typeface="Roboto"/>
              <a:buChar char="★"/>
            </a:pPr>
            <a:r>
              <a:rPr b="1" lang="en" sz="1000">
                <a:solidFill>
                  <a:schemeClr val="accent2"/>
                </a:solidFill>
                <a:latin typeface="Roboto"/>
                <a:ea typeface="Roboto"/>
                <a:cs typeface="Roboto"/>
                <a:sym typeface="Roboto"/>
              </a:rPr>
              <a:t>High productivity</a:t>
            </a:r>
            <a:endParaRPr b="1" sz="1000">
              <a:solidFill>
                <a:schemeClr val="accent2"/>
              </a:solidFill>
              <a:latin typeface="Roboto"/>
              <a:ea typeface="Roboto"/>
              <a:cs typeface="Roboto"/>
              <a:sym typeface="Roboto"/>
            </a:endParaRPr>
          </a:p>
          <a:p>
            <a:pPr indent="-292100" lvl="0" marL="457200" rtl="0" algn="l">
              <a:lnSpc>
                <a:spcPct val="115000"/>
              </a:lnSpc>
              <a:spcBef>
                <a:spcPts val="0"/>
              </a:spcBef>
              <a:spcAft>
                <a:spcPts val="0"/>
              </a:spcAft>
              <a:buClr>
                <a:schemeClr val="accent2"/>
              </a:buClr>
              <a:buSzPts val="1000"/>
              <a:buFont typeface="Roboto"/>
              <a:buChar char="★"/>
            </a:pPr>
            <a:r>
              <a:rPr b="1" lang="en" sz="1000">
                <a:solidFill>
                  <a:schemeClr val="accent2"/>
                </a:solidFill>
                <a:latin typeface="Roboto"/>
                <a:ea typeface="Roboto"/>
                <a:cs typeface="Roboto"/>
                <a:sym typeface="Roboto"/>
              </a:rPr>
              <a:t>Quality of product</a:t>
            </a:r>
            <a:endParaRPr b="1" sz="1000">
              <a:solidFill>
                <a:schemeClr val="accent2"/>
              </a:solidFill>
              <a:latin typeface="Roboto"/>
              <a:ea typeface="Roboto"/>
              <a:cs typeface="Roboto"/>
              <a:sym typeface="Roboto"/>
            </a:endParaRPr>
          </a:p>
        </p:txBody>
      </p:sp>
      <p:sp>
        <p:nvSpPr>
          <p:cNvPr id="343" name="Google Shape;343;p67"/>
          <p:cNvSpPr txBox="1"/>
          <p:nvPr/>
        </p:nvSpPr>
        <p:spPr>
          <a:xfrm>
            <a:off x="45850" y="4239125"/>
            <a:ext cx="2522100" cy="692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rgbClr val="FF0000"/>
              </a:buClr>
              <a:buSzPts val="1000"/>
              <a:buFont typeface="Roboto"/>
              <a:buChar char="➢"/>
            </a:pPr>
            <a:r>
              <a:rPr b="1" lang="en" sz="1000">
                <a:solidFill>
                  <a:srgbClr val="FF0000"/>
                </a:solidFill>
                <a:latin typeface="Roboto"/>
                <a:ea typeface="Roboto"/>
                <a:cs typeface="Roboto"/>
                <a:sym typeface="Roboto"/>
              </a:rPr>
              <a:t>Not as flexible as HRCAL</a:t>
            </a:r>
            <a:endParaRPr b="1" sz="1000">
              <a:solidFill>
                <a:srgbClr val="FF0000"/>
              </a:solidFill>
              <a:latin typeface="Roboto"/>
              <a:ea typeface="Roboto"/>
              <a:cs typeface="Roboto"/>
              <a:sym typeface="Roboto"/>
            </a:endParaRPr>
          </a:p>
          <a:p>
            <a:pPr indent="-292100" lvl="0" marL="457200" rtl="0" algn="l">
              <a:lnSpc>
                <a:spcPct val="115000"/>
              </a:lnSpc>
              <a:spcBef>
                <a:spcPts val="0"/>
              </a:spcBef>
              <a:spcAft>
                <a:spcPts val="0"/>
              </a:spcAft>
              <a:buClr>
                <a:srgbClr val="FF0000"/>
              </a:buClr>
              <a:buSzPts val="1000"/>
              <a:buFont typeface="Roboto"/>
              <a:buChar char="➢"/>
            </a:pPr>
            <a:r>
              <a:rPr b="1" lang="en" sz="1000">
                <a:solidFill>
                  <a:srgbClr val="FF0000"/>
                </a:solidFill>
                <a:latin typeface="Roboto"/>
                <a:ea typeface="Roboto"/>
                <a:cs typeface="Roboto"/>
                <a:sym typeface="Roboto"/>
              </a:rPr>
              <a:t>Huge investments</a:t>
            </a:r>
            <a:endParaRPr b="1" sz="1000">
              <a:solidFill>
                <a:srgbClr val="FF0000"/>
              </a:solidFill>
              <a:latin typeface="Roboto"/>
              <a:ea typeface="Roboto"/>
              <a:cs typeface="Roboto"/>
              <a:sym typeface="Roboto"/>
            </a:endParaRPr>
          </a:p>
          <a:p>
            <a:pPr indent="-292100" lvl="0" marL="457200" rtl="0" algn="l">
              <a:lnSpc>
                <a:spcPct val="115000"/>
              </a:lnSpc>
              <a:spcBef>
                <a:spcPts val="0"/>
              </a:spcBef>
              <a:spcAft>
                <a:spcPts val="0"/>
              </a:spcAft>
              <a:buClr>
                <a:srgbClr val="FF0000"/>
              </a:buClr>
              <a:buSzPts val="1000"/>
              <a:buFont typeface="Roboto"/>
              <a:buChar char="➢"/>
            </a:pPr>
            <a:r>
              <a:rPr b="1" lang="en" sz="1000">
                <a:solidFill>
                  <a:srgbClr val="FF0000"/>
                </a:solidFill>
                <a:latin typeface="Roboto"/>
                <a:ea typeface="Roboto"/>
                <a:cs typeface="Roboto"/>
                <a:sym typeface="Roboto"/>
              </a:rPr>
              <a:t>More energy consumption</a:t>
            </a:r>
            <a:endParaRPr b="1" sz="1000">
              <a:solidFill>
                <a:srgbClr val="FF0000"/>
              </a:solidFill>
              <a:latin typeface="Roboto"/>
              <a:ea typeface="Roboto"/>
              <a:cs typeface="Roboto"/>
              <a:sym typeface="Roboto"/>
            </a:endParaRPr>
          </a:p>
        </p:txBody>
      </p:sp>
      <p:sp>
        <p:nvSpPr>
          <p:cNvPr id="344" name="Google Shape;344;p67"/>
          <p:cNvSpPr txBox="1"/>
          <p:nvPr/>
        </p:nvSpPr>
        <p:spPr>
          <a:xfrm>
            <a:off x="6245400" y="3248000"/>
            <a:ext cx="2935500" cy="692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chemeClr val="accent2"/>
              </a:buClr>
              <a:buSzPts val="1000"/>
              <a:buFont typeface="Roboto"/>
              <a:buChar char="★"/>
            </a:pPr>
            <a:r>
              <a:rPr b="1" lang="en" sz="1000">
                <a:solidFill>
                  <a:schemeClr val="accent2"/>
                </a:solidFill>
                <a:latin typeface="Roboto"/>
                <a:ea typeface="Roboto"/>
                <a:cs typeface="Roboto"/>
                <a:sym typeface="Roboto"/>
              </a:rPr>
              <a:t>Flexible &amp; Adaptable</a:t>
            </a:r>
            <a:endParaRPr b="1" sz="1000">
              <a:solidFill>
                <a:schemeClr val="accent2"/>
              </a:solidFill>
              <a:latin typeface="Roboto"/>
              <a:ea typeface="Roboto"/>
              <a:cs typeface="Roboto"/>
              <a:sym typeface="Roboto"/>
            </a:endParaRPr>
          </a:p>
          <a:p>
            <a:pPr indent="-292100" lvl="0" marL="457200" rtl="0" algn="l">
              <a:lnSpc>
                <a:spcPct val="115000"/>
              </a:lnSpc>
              <a:spcBef>
                <a:spcPts val="0"/>
              </a:spcBef>
              <a:spcAft>
                <a:spcPts val="0"/>
              </a:spcAft>
              <a:buClr>
                <a:schemeClr val="accent2"/>
              </a:buClr>
              <a:buSzPts val="1000"/>
              <a:buFont typeface="Roboto"/>
              <a:buChar char="★"/>
            </a:pPr>
            <a:r>
              <a:rPr b="1" lang="en" sz="1000">
                <a:solidFill>
                  <a:schemeClr val="accent2"/>
                </a:solidFill>
                <a:latin typeface="Roboto"/>
                <a:ea typeface="Roboto"/>
                <a:cs typeface="Roboto"/>
                <a:sym typeface="Roboto"/>
              </a:rPr>
              <a:t>Less investment</a:t>
            </a:r>
            <a:endParaRPr b="1" sz="1000">
              <a:solidFill>
                <a:schemeClr val="accent2"/>
              </a:solidFill>
              <a:latin typeface="Roboto"/>
              <a:ea typeface="Roboto"/>
              <a:cs typeface="Roboto"/>
              <a:sym typeface="Roboto"/>
            </a:endParaRPr>
          </a:p>
          <a:p>
            <a:pPr indent="-292100" lvl="0" marL="457200" rtl="0" algn="l">
              <a:lnSpc>
                <a:spcPct val="115000"/>
              </a:lnSpc>
              <a:spcBef>
                <a:spcPts val="0"/>
              </a:spcBef>
              <a:spcAft>
                <a:spcPts val="0"/>
              </a:spcAft>
              <a:buClr>
                <a:schemeClr val="accent2"/>
              </a:buClr>
              <a:buSzPts val="1000"/>
              <a:buFont typeface="Roboto"/>
              <a:buChar char="★"/>
            </a:pPr>
            <a:r>
              <a:rPr b="1" lang="en" sz="1000">
                <a:solidFill>
                  <a:schemeClr val="accent2"/>
                </a:solidFill>
                <a:latin typeface="Roboto"/>
                <a:ea typeface="Roboto"/>
                <a:cs typeface="Roboto"/>
                <a:sym typeface="Roboto"/>
              </a:rPr>
              <a:t>Less energy consumption</a:t>
            </a:r>
            <a:endParaRPr b="1" sz="1000">
              <a:solidFill>
                <a:schemeClr val="accent2"/>
              </a:solidFill>
              <a:latin typeface="Roboto"/>
              <a:ea typeface="Roboto"/>
              <a:cs typeface="Roboto"/>
              <a:sym typeface="Roboto"/>
            </a:endParaRPr>
          </a:p>
        </p:txBody>
      </p:sp>
      <p:sp>
        <p:nvSpPr>
          <p:cNvPr id="345" name="Google Shape;345;p67"/>
          <p:cNvSpPr txBox="1"/>
          <p:nvPr/>
        </p:nvSpPr>
        <p:spPr>
          <a:xfrm>
            <a:off x="6297175" y="4239125"/>
            <a:ext cx="2935500" cy="692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rgbClr val="FF0000"/>
              </a:buClr>
              <a:buSzPts val="1000"/>
              <a:buFont typeface="Roboto"/>
              <a:buChar char="➢"/>
            </a:pPr>
            <a:r>
              <a:rPr b="1" lang="en" sz="1000">
                <a:solidFill>
                  <a:srgbClr val="FF0000"/>
                </a:solidFill>
                <a:latin typeface="Roboto"/>
                <a:ea typeface="Roboto"/>
                <a:cs typeface="Roboto"/>
                <a:sym typeface="Roboto"/>
              </a:rPr>
              <a:t>Can’t work </a:t>
            </a:r>
            <a:r>
              <a:rPr b="1" lang="en" sz="1000">
                <a:solidFill>
                  <a:srgbClr val="FF0000"/>
                </a:solidFill>
                <a:latin typeface="Roboto"/>
                <a:ea typeface="Roboto"/>
                <a:cs typeface="Roboto"/>
                <a:sym typeface="Roboto"/>
              </a:rPr>
              <a:t>continuously</a:t>
            </a:r>
            <a:endParaRPr b="1" sz="1000">
              <a:solidFill>
                <a:srgbClr val="FF0000"/>
              </a:solidFill>
              <a:latin typeface="Roboto"/>
              <a:ea typeface="Roboto"/>
              <a:cs typeface="Roboto"/>
              <a:sym typeface="Roboto"/>
            </a:endParaRPr>
          </a:p>
          <a:p>
            <a:pPr indent="-292100" lvl="0" marL="457200" rtl="0" algn="l">
              <a:lnSpc>
                <a:spcPct val="115000"/>
              </a:lnSpc>
              <a:spcBef>
                <a:spcPts val="0"/>
              </a:spcBef>
              <a:spcAft>
                <a:spcPts val="0"/>
              </a:spcAft>
              <a:buClr>
                <a:srgbClr val="FF0000"/>
              </a:buClr>
              <a:buSzPts val="1000"/>
              <a:buFont typeface="Roboto"/>
              <a:buChar char="➢"/>
            </a:pPr>
            <a:r>
              <a:rPr b="1" lang="en" sz="1000">
                <a:solidFill>
                  <a:srgbClr val="FF0000"/>
                </a:solidFill>
                <a:latin typeface="Roboto"/>
                <a:ea typeface="Roboto"/>
                <a:cs typeface="Roboto"/>
                <a:sym typeface="Roboto"/>
              </a:rPr>
              <a:t>Less productivity</a:t>
            </a:r>
            <a:endParaRPr b="1" sz="1000">
              <a:solidFill>
                <a:srgbClr val="FF0000"/>
              </a:solidFill>
              <a:latin typeface="Roboto"/>
              <a:ea typeface="Roboto"/>
              <a:cs typeface="Roboto"/>
              <a:sym typeface="Roboto"/>
            </a:endParaRPr>
          </a:p>
          <a:p>
            <a:pPr indent="-292100" lvl="0" marL="457200" rtl="0" algn="l">
              <a:lnSpc>
                <a:spcPct val="115000"/>
              </a:lnSpc>
              <a:spcBef>
                <a:spcPts val="0"/>
              </a:spcBef>
              <a:spcAft>
                <a:spcPts val="0"/>
              </a:spcAft>
              <a:buClr>
                <a:srgbClr val="FF0000"/>
              </a:buClr>
              <a:buSzPts val="1000"/>
              <a:buFont typeface="Roboto"/>
              <a:buChar char="➢"/>
            </a:pPr>
            <a:r>
              <a:rPr b="1" lang="en" sz="1000">
                <a:solidFill>
                  <a:srgbClr val="FF0000"/>
                </a:solidFill>
                <a:latin typeface="Roboto"/>
                <a:ea typeface="Roboto"/>
                <a:cs typeface="Roboto"/>
                <a:sym typeface="Roboto"/>
              </a:rPr>
              <a:t>Needs a lot of training for high quality</a:t>
            </a:r>
            <a:endParaRPr b="1" sz="1000">
              <a:solidFill>
                <a:srgbClr val="FF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0" st="0"/>
                                            </p:txEl>
                                          </p:spTgt>
                                        </p:tgtEl>
                                        <p:attrNameLst>
                                          <p:attrName>style.visibility</p:attrName>
                                        </p:attrNameLst>
                                      </p:cBhvr>
                                      <p:to>
                                        <p:strVal val="visible"/>
                                      </p:to>
                                    </p:set>
                                    <p:animEffect filter="fade" transition="in">
                                      <p:cBhvr>
                                        <p:cTn dur="1000"/>
                                        <p:tgtEl>
                                          <p:spTgt spid="3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xEl>
                                              <p:pRg end="0" st="0"/>
                                            </p:txEl>
                                          </p:spTgt>
                                        </p:tgtEl>
                                        <p:attrNameLst>
                                          <p:attrName>style.visibility</p:attrName>
                                        </p:attrNameLst>
                                      </p:cBhvr>
                                      <p:to>
                                        <p:strVal val="visible"/>
                                      </p:to>
                                    </p:set>
                                    <p:animEffect filter="fade" transition="in">
                                      <p:cBhvr>
                                        <p:cTn dur="1000"/>
                                        <p:tgtEl>
                                          <p:spTgt spid="3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xEl>
                                              <p:pRg end="1" st="1"/>
                                            </p:txEl>
                                          </p:spTgt>
                                        </p:tgtEl>
                                        <p:attrNameLst>
                                          <p:attrName>style.visibility</p:attrName>
                                        </p:attrNameLst>
                                      </p:cBhvr>
                                      <p:to>
                                        <p:strVal val="visible"/>
                                      </p:to>
                                    </p:set>
                                    <p:animEffect filter="fade" transition="in">
                                      <p:cBhvr>
                                        <p:cTn dur="1000"/>
                                        <p:tgtEl>
                                          <p:spTgt spid="3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xEl>
                                              <p:pRg end="2" st="2"/>
                                            </p:txEl>
                                          </p:spTgt>
                                        </p:tgtEl>
                                        <p:attrNameLst>
                                          <p:attrName>style.visibility</p:attrName>
                                        </p:attrNameLst>
                                      </p:cBhvr>
                                      <p:to>
                                        <p:strVal val="visible"/>
                                      </p:to>
                                    </p:set>
                                    <p:animEffect filter="fade" transition="in">
                                      <p:cBhvr>
                                        <p:cTn dur="1000"/>
                                        <p:tgtEl>
                                          <p:spTgt spid="3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t>PERFORMANCE INDICATORS</a:t>
            </a:r>
            <a:endParaRPr b="1" sz="2400"/>
          </a:p>
        </p:txBody>
      </p:sp>
      <p:sp>
        <p:nvSpPr>
          <p:cNvPr id="862" name="Google Shape;862;p121"/>
          <p:cNvSpPr txBox="1"/>
          <p:nvPr>
            <p:ph idx="4294967295" type="body"/>
          </p:nvPr>
        </p:nvSpPr>
        <p:spPr>
          <a:xfrm>
            <a:off x="98250" y="766525"/>
            <a:ext cx="6647400" cy="2876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rgbClr val="0000FF"/>
                </a:solidFill>
              </a:rPr>
              <a:t>PI 4 - SPACING</a:t>
            </a:r>
            <a:endParaRPr b="1" sz="1700" u="sng">
              <a:solidFill>
                <a:srgbClr val="0000FF"/>
              </a:solidFill>
            </a:endParaRPr>
          </a:p>
          <a:p>
            <a:pPr indent="-323850" lvl="0" marL="457200" rtl="0" algn="l">
              <a:spcBef>
                <a:spcPts val="0"/>
              </a:spcBef>
              <a:spcAft>
                <a:spcPts val="0"/>
              </a:spcAft>
              <a:buClr>
                <a:srgbClr val="333333"/>
              </a:buClr>
              <a:buSzPts val="1500"/>
              <a:buChar char="➔"/>
            </a:pPr>
            <a:r>
              <a:rPr lang="en" sz="1500">
                <a:solidFill>
                  <a:srgbClr val="333333"/>
                </a:solidFill>
              </a:rPr>
              <a:t> This indicator measures the relative distance between each solution.</a:t>
            </a:r>
            <a:endParaRPr sz="1500">
              <a:solidFill>
                <a:srgbClr val="333333"/>
              </a:solidFill>
            </a:endParaRPr>
          </a:p>
          <a:p>
            <a:pPr indent="-323850" lvl="0" marL="457200" rtl="0" algn="l">
              <a:spcBef>
                <a:spcPts val="0"/>
              </a:spcBef>
              <a:spcAft>
                <a:spcPts val="0"/>
              </a:spcAft>
              <a:buClr>
                <a:srgbClr val="333333"/>
              </a:buClr>
              <a:buSzPts val="1500"/>
              <a:buChar char="➔"/>
            </a:pPr>
            <a:r>
              <a:rPr lang="en" sz="1500">
                <a:solidFill>
                  <a:srgbClr val="333333"/>
                </a:solidFill>
              </a:rPr>
              <a:t>where, </a:t>
            </a:r>
            <a:r>
              <a:rPr b="1" lang="en" sz="1500">
                <a:solidFill>
                  <a:srgbClr val="333333"/>
                </a:solidFill>
              </a:rPr>
              <a:t>di</a:t>
            </a:r>
            <a:r>
              <a:rPr lang="en" sz="1500">
                <a:solidFill>
                  <a:srgbClr val="333333"/>
                </a:solidFill>
              </a:rPr>
              <a:t> is the distance between solution </a:t>
            </a:r>
            <a:r>
              <a:rPr b="1" lang="en" sz="1500">
                <a:solidFill>
                  <a:srgbClr val="333333"/>
                </a:solidFill>
              </a:rPr>
              <a:t>i</a:t>
            </a:r>
            <a:r>
              <a:rPr lang="en" sz="1500">
                <a:solidFill>
                  <a:srgbClr val="333333"/>
                </a:solidFill>
              </a:rPr>
              <a:t> and the nearest solution, while </a:t>
            </a:r>
            <a:r>
              <a:rPr b="1" lang="en" sz="1500">
                <a:solidFill>
                  <a:srgbClr val="333333"/>
                </a:solidFill>
              </a:rPr>
              <a:t>d</a:t>
            </a:r>
            <a:r>
              <a:rPr lang="en" sz="1500">
                <a:solidFill>
                  <a:srgbClr val="333333"/>
                </a:solidFill>
              </a:rPr>
              <a:t> is the average of all </a:t>
            </a:r>
            <a:r>
              <a:rPr b="1" lang="en" sz="1500">
                <a:solidFill>
                  <a:srgbClr val="333333"/>
                </a:solidFill>
              </a:rPr>
              <a:t>di</a:t>
            </a:r>
            <a:r>
              <a:rPr lang="en" sz="1500">
                <a:solidFill>
                  <a:srgbClr val="333333"/>
                </a:solidFill>
              </a:rPr>
              <a:t>. </a:t>
            </a:r>
            <a:endParaRPr sz="1500">
              <a:solidFill>
                <a:srgbClr val="333333"/>
              </a:solidFill>
            </a:endParaRPr>
          </a:p>
          <a:p>
            <a:pPr indent="-323850" lvl="0" marL="457200" rtl="0" algn="l">
              <a:spcBef>
                <a:spcPts val="0"/>
              </a:spcBef>
              <a:spcAft>
                <a:spcPts val="0"/>
              </a:spcAft>
              <a:buClr>
                <a:srgbClr val="333333"/>
              </a:buClr>
              <a:buSzPts val="1500"/>
              <a:buChar char="➔"/>
            </a:pPr>
            <a:r>
              <a:rPr lang="en" sz="1500">
                <a:solidFill>
                  <a:srgbClr val="333333"/>
                </a:solidFill>
              </a:rPr>
              <a:t>The smaller spacing index shows better solution and has better space between each solution.</a:t>
            </a:r>
            <a:endParaRPr sz="1500">
              <a:solidFill>
                <a:srgbClr val="333333"/>
              </a:solidFill>
            </a:endParaRPr>
          </a:p>
          <a:p>
            <a:pPr indent="0" lvl="0" marL="0" rtl="0" algn="l">
              <a:spcBef>
                <a:spcPts val="0"/>
              </a:spcBef>
              <a:spcAft>
                <a:spcPts val="0"/>
              </a:spcAft>
              <a:buNone/>
            </a:pPr>
            <a:r>
              <a:t/>
            </a:r>
            <a:endParaRPr sz="1500">
              <a:solidFill>
                <a:srgbClr val="333333"/>
              </a:solidFill>
            </a:endParaRPr>
          </a:p>
          <a:p>
            <a:pPr indent="0" lvl="0" marL="0" rtl="0" algn="l">
              <a:spcBef>
                <a:spcPts val="0"/>
              </a:spcBef>
              <a:spcAft>
                <a:spcPts val="0"/>
              </a:spcAft>
              <a:buNone/>
            </a:pPr>
            <a:r>
              <a:rPr b="1" lang="en" sz="1700" u="sng">
                <a:solidFill>
                  <a:srgbClr val="0000FF"/>
                </a:solidFill>
              </a:rPr>
              <a:t>PI 5 - MAXIMUM SPREAD</a:t>
            </a:r>
            <a:endParaRPr b="1" sz="1700" u="sng">
              <a:solidFill>
                <a:srgbClr val="0000FF"/>
              </a:solidFill>
            </a:endParaRPr>
          </a:p>
          <a:p>
            <a:pPr indent="-323850" lvl="0" marL="457200" rtl="0" algn="l">
              <a:spcBef>
                <a:spcPts val="0"/>
              </a:spcBef>
              <a:spcAft>
                <a:spcPts val="0"/>
              </a:spcAft>
              <a:buClr>
                <a:srgbClr val="333333"/>
              </a:buClr>
              <a:buSzPts val="1500"/>
              <a:buChar char="➔"/>
            </a:pPr>
            <a:r>
              <a:rPr lang="en" sz="1500">
                <a:solidFill>
                  <a:srgbClr val="333333"/>
                </a:solidFill>
              </a:rPr>
              <a:t> The spread of solution found by each algorithm. </a:t>
            </a:r>
            <a:endParaRPr sz="1500">
              <a:solidFill>
                <a:srgbClr val="333333"/>
              </a:solidFill>
            </a:endParaRPr>
          </a:p>
          <a:p>
            <a:pPr indent="-323850" lvl="0" marL="457200" rtl="0" algn="l">
              <a:spcBef>
                <a:spcPts val="0"/>
              </a:spcBef>
              <a:spcAft>
                <a:spcPts val="0"/>
              </a:spcAft>
              <a:buClr>
                <a:srgbClr val="333333"/>
              </a:buClr>
              <a:buSzPts val="1500"/>
              <a:buChar char="➔"/>
            </a:pPr>
            <a:r>
              <a:rPr lang="en" sz="1500">
                <a:solidFill>
                  <a:srgbClr val="333333"/>
                </a:solidFill>
              </a:rPr>
              <a:t>Larger maximum spread is better.</a:t>
            </a:r>
            <a:endParaRPr sz="1500">
              <a:solidFill>
                <a:srgbClr val="333333"/>
              </a:solidFill>
            </a:endParaRPr>
          </a:p>
        </p:txBody>
      </p:sp>
      <p:pic>
        <p:nvPicPr>
          <p:cNvPr id="863" name="Google Shape;863;p121"/>
          <p:cNvPicPr preferRelativeResize="0"/>
          <p:nvPr/>
        </p:nvPicPr>
        <p:blipFill>
          <a:blip r:embed="rId3">
            <a:alphaModFix/>
          </a:blip>
          <a:stretch>
            <a:fillRect/>
          </a:stretch>
        </p:blipFill>
        <p:spPr>
          <a:xfrm>
            <a:off x="6843050" y="766525"/>
            <a:ext cx="2179150" cy="1143000"/>
          </a:xfrm>
          <a:prstGeom prst="rect">
            <a:avLst/>
          </a:prstGeom>
          <a:noFill/>
          <a:ln cap="flat" cmpd="sng" w="9525">
            <a:solidFill>
              <a:srgbClr val="333333"/>
            </a:solidFill>
            <a:prstDash val="solid"/>
            <a:round/>
            <a:headEnd len="sm" w="sm" type="none"/>
            <a:tailEnd len="sm" w="sm" type="none"/>
          </a:ln>
        </p:spPr>
      </p:pic>
      <p:pic>
        <p:nvPicPr>
          <p:cNvPr id="864" name="Google Shape;864;p121"/>
          <p:cNvPicPr preferRelativeResize="0"/>
          <p:nvPr/>
        </p:nvPicPr>
        <p:blipFill>
          <a:blip r:embed="rId4">
            <a:alphaModFix/>
          </a:blip>
          <a:stretch>
            <a:fillRect/>
          </a:stretch>
        </p:blipFill>
        <p:spPr>
          <a:xfrm>
            <a:off x="5908750" y="2529750"/>
            <a:ext cx="3113447" cy="1196075"/>
          </a:xfrm>
          <a:prstGeom prst="rect">
            <a:avLst/>
          </a:prstGeom>
          <a:noFill/>
          <a:ln cap="flat" cmpd="sng" w="9525">
            <a:solidFill>
              <a:srgbClr val="333333"/>
            </a:solidFill>
            <a:prstDash val="solid"/>
            <a:round/>
            <a:headEnd len="sm" w="sm" type="none"/>
            <a:tailEnd len="sm" w="sm" type="none"/>
          </a:ln>
        </p:spPr>
      </p:pic>
      <p:graphicFrame>
        <p:nvGraphicFramePr>
          <p:cNvPr id="865" name="Google Shape;865;p121"/>
          <p:cNvGraphicFramePr/>
          <p:nvPr/>
        </p:nvGraphicFramePr>
        <p:xfrm>
          <a:off x="705425" y="4054975"/>
          <a:ext cx="3000000" cy="3000000"/>
        </p:xfrm>
        <a:graphic>
          <a:graphicData uri="http://schemas.openxmlformats.org/drawingml/2006/table">
            <a:tbl>
              <a:tblPr>
                <a:noFill/>
                <a:tableStyleId>{898B87BF-8EBE-46CC-A722-9A4615B6A096}</a:tableStyleId>
              </a:tblPr>
              <a:tblGrid>
                <a:gridCol w="2853800"/>
                <a:gridCol w="921925"/>
                <a:gridCol w="772125"/>
                <a:gridCol w="817200"/>
                <a:gridCol w="847450"/>
                <a:gridCol w="1026500"/>
              </a:tblGrid>
              <a:tr h="381000">
                <a:tc>
                  <a:txBody>
                    <a:bodyPr/>
                    <a:lstStyle/>
                    <a:p>
                      <a:pPr indent="0" lvl="0" marL="0" rtl="0" algn="ctr">
                        <a:spcBef>
                          <a:spcPts val="0"/>
                        </a:spcBef>
                        <a:spcAft>
                          <a:spcPts val="0"/>
                        </a:spcAft>
                        <a:buNone/>
                      </a:pPr>
                      <a:r>
                        <a:rPr b="1" lang="en" sz="1500">
                          <a:solidFill>
                            <a:schemeClr val="dk1"/>
                          </a:solidFill>
                        </a:rPr>
                        <a:t>PERFORMANCE INDICATOR</a:t>
                      </a:r>
                      <a:endParaRPr b="1" sz="1500">
                        <a:solidFill>
                          <a:schemeClr val="dk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b="1" lang="en" sz="1500">
                          <a:solidFill>
                            <a:srgbClr val="FF0000"/>
                          </a:solidFill>
                        </a:rPr>
                        <a:t>PI 1</a:t>
                      </a:r>
                      <a:endParaRPr b="1" sz="1500">
                        <a:solidFill>
                          <a:srgbClr val="FF00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n" sz="1500">
                          <a:solidFill>
                            <a:srgbClr val="FF0000"/>
                          </a:solidFill>
                        </a:rPr>
                        <a:t>PI 2</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n" sz="1500">
                          <a:solidFill>
                            <a:srgbClr val="FF0000"/>
                          </a:solidFill>
                        </a:rPr>
                        <a:t>PI 3</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n" sz="1500">
                          <a:solidFill>
                            <a:srgbClr val="FF0000"/>
                          </a:solidFill>
                        </a:rPr>
                        <a:t>PI 4</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n" sz="1500">
                          <a:solidFill>
                            <a:srgbClr val="FF0000"/>
                          </a:solidFill>
                        </a:rPr>
                        <a:t>PI 5</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9FC5E8"/>
                    </a:solidFill>
                  </a:tcPr>
                </a:tc>
              </a:tr>
              <a:tr h="591125">
                <a:tc>
                  <a:txBody>
                    <a:bodyPr/>
                    <a:lstStyle/>
                    <a:p>
                      <a:pPr indent="0" lvl="0" marL="0" rtl="0" algn="ctr">
                        <a:spcBef>
                          <a:spcPts val="0"/>
                        </a:spcBef>
                        <a:spcAft>
                          <a:spcPts val="0"/>
                        </a:spcAft>
                        <a:buNone/>
                      </a:pPr>
                      <a:r>
                        <a:rPr b="1" lang="en" sz="1500">
                          <a:solidFill>
                            <a:schemeClr val="dk1"/>
                          </a:solidFill>
                        </a:rPr>
                        <a:t>BETTER PERFORMANCE</a:t>
                      </a:r>
                      <a:endParaRPr b="1" sz="1500">
                        <a:solidFill>
                          <a:schemeClr val="dk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DE4D0"/>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DE4D0"/>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DE4D0"/>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DE4D0"/>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DE4D0"/>
                    </a:solidFill>
                  </a:tcPr>
                </a:tc>
              </a:tr>
            </a:tbl>
          </a:graphicData>
        </a:graphic>
      </p:graphicFrame>
      <p:pic>
        <p:nvPicPr>
          <p:cNvPr id="866" name="Google Shape;866;p121"/>
          <p:cNvPicPr preferRelativeResize="0"/>
          <p:nvPr/>
        </p:nvPicPr>
        <p:blipFill>
          <a:blip r:embed="rId5">
            <a:alphaModFix/>
          </a:blip>
          <a:stretch>
            <a:fillRect/>
          </a:stretch>
        </p:blipFill>
        <p:spPr>
          <a:xfrm rot="-5400000">
            <a:off x="3778412" y="4503838"/>
            <a:ext cx="501625" cy="493200"/>
          </a:xfrm>
          <a:prstGeom prst="rect">
            <a:avLst/>
          </a:prstGeom>
          <a:noFill/>
          <a:ln>
            <a:noFill/>
          </a:ln>
        </p:spPr>
      </p:pic>
      <p:pic>
        <p:nvPicPr>
          <p:cNvPr id="867" name="Google Shape;867;p121"/>
          <p:cNvPicPr preferRelativeResize="0"/>
          <p:nvPr/>
        </p:nvPicPr>
        <p:blipFill>
          <a:blip r:embed="rId5">
            <a:alphaModFix/>
          </a:blip>
          <a:stretch>
            <a:fillRect/>
          </a:stretch>
        </p:blipFill>
        <p:spPr>
          <a:xfrm rot="5400000">
            <a:off x="4649562" y="4503838"/>
            <a:ext cx="501625" cy="493200"/>
          </a:xfrm>
          <a:prstGeom prst="rect">
            <a:avLst/>
          </a:prstGeom>
          <a:noFill/>
          <a:ln>
            <a:noFill/>
          </a:ln>
        </p:spPr>
      </p:pic>
      <p:pic>
        <p:nvPicPr>
          <p:cNvPr id="868" name="Google Shape;868;p121"/>
          <p:cNvPicPr preferRelativeResize="0"/>
          <p:nvPr/>
        </p:nvPicPr>
        <p:blipFill>
          <a:blip r:embed="rId5">
            <a:alphaModFix/>
          </a:blip>
          <a:stretch>
            <a:fillRect/>
          </a:stretch>
        </p:blipFill>
        <p:spPr>
          <a:xfrm rot="5400000">
            <a:off x="5411337" y="4503838"/>
            <a:ext cx="501625" cy="493200"/>
          </a:xfrm>
          <a:prstGeom prst="rect">
            <a:avLst/>
          </a:prstGeom>
          <a:noFill/>
          <a:ln>
            <a:noFill/>
          </a:ln>
        </p:spPr>
      </p:pic>
      <p:pic>
        <p:nvPicPr>
          <p:cNvPr id="869" name="Google Shape;869;p121"/>
          <p:cNvPicPr preferRelativeResize="0"/>
          <p:nvPr/>
        </p:nvPicPr>
        <p:blipFill>
          <a:blip r:embed="rId5">
            <a:alphaModFix/>
          </a:blip>
          <a:stretch>
            <a:fillRect/>
          </a:stretch>
        </p:blipFill>
        <p:spPr>
          <a:xfrm rot="5400000">
            <a:off x="6212162" y="4503838"/>
            <a:ext cx="501625" cy="493200"/>
          </a:xfrm>
          <a:prstGeom prst="rect">
            <a:avLst/>
          </a:prstGeom>
          <a:noFill/>
          <a:ln>
            <a:noFill/>
          </a:ln>
        </p:spPr>
      </p:pic>
      <p:pic>
        <p:nvPicPr>
          <p:cNvPr id="870" name="Google Shape;870;p121"/>
          <p:cNvPicPr preferRelativeResize="0"/>
          <p:nvPr/>
        </p:nvPicPr>
        <p:blipFill>
          <a:blip r:embed="rId5">
            <a:alphaModFix/>
          </a:blip>
          <a:stretch>
            <a:fillRect/>
          </a:stretch>
        </p:blipFill>
        <p:spPr>
          <a:xfrm rot="-5400000">
            <a:off x="7150687" y="4503838"/>
            <a:ext cx="501625" cy="49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1000"/>
                                        <p:tgtEl>
                                          <p:spTgt spid="865"/>
                                        </p:tgtEl>
                                      </p:cBhvr>
                                    </p:animEffect>
                                  </p:childTnLst>
                                </p:cTn>
                              </p:par>
                              <p:par>
                                <p:cTn fill="hold" nodeType="with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par>
                                <p:cTn fill="hold" nodeType="with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1000"/>
                                        <p:tgtEl>
                                          <p:spTgt spid="867"/>
                                        </p:tgtEl>
                                      </p:cBhvr>
                                    </p:animEffect>
                                  </p:childTnLst>
                                </p:cTn>
                              </p:par>
                              <p:par>
                                <p:cTn fill="hold" nodeType="with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000"/>
                                        <p:tgtEl>
                                          <p:spTgt spid="868"/>
                                        </p:tgtEl>
                                      </p:cBhvr>
                                    </p:animEffect>
                                  </p:childTnLst>
                                </p:cTn>
                              </p:par>
                              <p:par>
                                <p:cTn fill="hold" nodeType="with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1000"/>
                                        <p:tgtEl>
                                          <p:spTgt spid="869"/>
                                        </p:tgtEl>
                                      </p:cBhvr>
                                    </p:animEffect>
                                  </p:childTnLst>
                                </p:cTn>
                              </p:par>
                              <p:par>
                                <p:cTn fill="hold" nodeType="with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1000"/>
                                        <p:tgtEl>
                                          <p:spTgt spid="8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22"/>
          <p:cNvSpPr txBox="1"/>
          <p:nvPr>
            <p:ph type="title"/>
          </p:nvPr>
        </p:nvSpPr>
        <p:spPr>
          <a:xfrm>
            <a:off x="98250" y="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PROPOSED </a:t>
            </a:r>
            <a:r>
              <a:rPr b="1" lang="en" sz="2400"/>
              <a:t>PARAMETER FINE TUNING METHODS</a:t>
            </a:r>
            <a:endParaRPr b="1" sz="2400"/>
          </a:p>
        </p:txBody>
      </p:sp>
      <p:graphicFrame>
        <p:nvGraphicFramePr>
          <p:cNvPr id="876" name="Google Shape;876;p122"/>
          <p:cNvGraphicFramePr/>
          <p:nvPr/>
        </p:nvGraphicFramePr>
        <p:xfrm>
          <a:off x="0" y="667275"/>
          <a:ext cx="3000000" cy="3000000"/>
        </p:xfrm>
        <a:graphic>
          <a:graphicData uri="http://schemas.openxmlformats.org/drawingml/2006/table">
            <a:tbl>
              <a:tblPr>
                <a:noFill/>
                <a:tableStyleId>{6F6B9131-CC3D-48FF-A5D1-5C63AF5131FF}</a:tableStyleId>
              </a:tblPr>
              <a:tblGrid>
                <a:gridCol w="1671425"/>
                <a:gridCol w="3536375"/>
              </a:tblGrid>
              <a:tr h="386250">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ALGORITHM</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RANGES</a:t>
                      </a:r>
                      <a:endParaRPr b="1" sz="1100">
                        <a:latin typeface="Times New Roman"/>
                        <a:ea typeface="Times New Roman"/>
                        <a:cs typeface="Times New Roman"/>
                        <a:sym typeface="Times New Roman"/>
                      </a:endParaRPr>
                    </a:p>
                  </a:txBody>
                  <a:tcPr marT="63500" marB="63500" marR="63500" marL="63500"/>
                </a:tc>
              </a:tr>
              <a:tr h="1413850">
                <a:tc>
                  <a:txBody>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PSO</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a:t>
                      </a:r>
                      <a:r>
                        <a:rPr b="1" lang="en" sz="1200">
                          <a:latin typeface="Times New Roman"/>
                          <a:ea typeface="Times New Roman"/>
                          <a:cs typeface="Times New Roman"/>
                          <a:sym typeface="Times New Roman"/>
                        </a:rPr>
                        <a:t>c1</a:t>
                      </a:r>
                      <a:r>
                        <a:rPr lang="en" sz="1200">
                          <a:latin typeface="Times New Roman"/>
                          <a:ea typeface="Times New Roman"/>
                          <a:cs typeface="Times New Roman"/>
                          <a:sym typeface="Times New Roman"/>
                        </a:rPr>
                        <a:t>-inertia weight</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 sz="1200">
                          <a:latin typeface="Times New Roman"/>
                          <a:ea typeface="Times New Roman"/>
                          <a:cs typeface="Times New Roman"/>
                          <a:sym typeface="Times New Roman"/>
                        </a:rPr>
                        <a:t>c2</a:t>
                      </a:r>
                      <a:r>
                        <a:rPr lang="en" sz="1200">
                          <a:latin typeface="Times New Roman"/>
                          <a:ea typeface="Times New Roman"/>
                          <a:cs typeface="Times New Roman"/>
                          <a:sym typeface="Times New Roman"/>
                        </a:rPr>
                        <a:t>-acceleration coefficient of P_best</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 sz="1200">
                          <a:latin typeface="Times New Roman"/>
                          <a:ea typeface="Times New Roman"/>
                          <a:cs typeface="Times New Roman"/>
                          <a:sym typeface="Times New Roman"/>
                        </a:rPr>
                        <a:t>c3</a:t>
                      </a:r>
                      <a:r>
                        <a:rPr lang="en" sz="1200">
                          <a:latin typeface="Times New Roman"/>
                          <a:ea typeface="Times New Roman"/>
                          <a:cs typeface="Times New Roman"/>
                          <a:sym typeface="Times New Roman"/>
                        </a:rPr>
                        <a:t>-acceleration coefficient of G_best)</a:t>
                      </a:r>
                      <a:endParaRPr sz="1000">
                        <a:latin typeface="Times New Roman"/>
                        <a:ea typeface="Times New Roman"/>
                        <a:cs typeface="Times New Roman"/>
                        <a:sym typeface="Times New Roman"/>
                      </a:endParaRPr>
                    </a:p>
                  </a:txBody>
                  <a:tcPr marT="63500" marB="63500" marR="63500" marL="63500"/>
                </a:tc>
                <a:tc>
                  <a:txBody>
                    <a:bodyPr/>
                    <a:lstStyle/>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Range 1 : </a:t>
                      </a:r>
                      <a:r>
                        <a:rPr lang="en" sz="1200">
                          <a:latin typeface="Times New Roman"/>
                          <a:ea typeface="Times New Roman"/>
                          <a:cs typeface="Times New Roman"/>
                          <a:sym typeface="Times New Roman"/>
                        </a:rPr>
                        <a:t>c1 ∈ (0, 0.5), c2+c3 &lt;= 1.5 </a:t>
                      </a:r>
                      <a:endParaRPr b="1"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Range 2 : </a:t>
                      </a:r>
                      <a:r>
                        <a:rPr lang="en" sz="1200">
                          <a:latin typeface="Times New Roman"/>
                          <a:ea typeface="Times New Roman"/>
                          <a:cs typeface="Times New Roman"/>
                          <a:sym typeface="Times New Roman"/>
                        </a:rPr>
                        <a:t>c1 ∈ (0.5, 1), c2+c3 &lt;= 1.5</a:t>
                      </a:r>
                      <a:endParaRPr b="1"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Range 3 : </a:t>
                      </a:r>
                      <a:r>
                        <a:rPr lang="en" sz="1200">
                          <a:latin typeface="Times New Roman"/>
                          <a:ea typeface="Times New Roman"/>
                          <a:cs typeface="Times New Roman"/>
                          <a:sym typeface="Times New Roman"/>
                        </a:rPr>
                        <a:t>c2 ∈ (0, 0.5), c1+c3 &lt;= 1.5</a:t>
                      </a:r>
                      <a:endParaRPr b="1"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Range 4 : </a:t>
                      </a:r>
                      <a:r>
                        <a:rPr lang="en" sz="1200">
                          <a:latin typeface="Times New Roman"/>
                          <a:ea typeface="Times New Roman"/>
                          <a:cs typeface="Times New Roman"/>
                          <a:sym typeface="Times New Roman"/>
                        </a:rPr>
                        <a:t>c2 ∈ (0.5, 1), c1+c3 &lt;= 1.5</a:t>
                      </a:r>
                      <a:endParaRPr b="1"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Range 5 : </a:t>
                      </a:r>
                      <a:r>
                        <a:rPr lang="en" sz="1200">
                          <a:latin typeface="Times New Roman"/>
                          <a:ea typeface="Times New Roman"/>
                          <a:cs typeface="Times New Roman"/>
                          <a:sym typeface="Times New Roman"/>
                        </a:rPr>
                        <a:t>c3 ∈ (0, 0.5), c1+c2 &lt;= 1.5</a:t>
                      </a:r>
                      <a:endParaRPr b="1"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Range 6 : </a:t>
                      </a:r>
                      <a:r>
                        <a:rPr lang="en" sz="1200">
                          <a:latin typeface="Times New Roman"/>
                          <a:ea typeface="Times New Roman"/>
                          <a:cs typeface="Times New Roman"/>
                          <a:sym typeface="Times New Roman"/>
                        </a:rPr>
                        <a:t>c3 ∈ (0.5, 1), c1+c2 &lt;= 1.5</a:t>
                      </a:r>
                      <a:endParaRPr sz="1200">
                        <a:latin typeface="Times New Roman"/>
                        <a:ea typeface="Times New Roman"/>
                        <a:cs typeface="Times New Roman"/>
                        <a:sym typeface="Times New Roman"/>
                      </a:endParaRPr>
                    </a:p>
                  </a:txBody>
                  <a:tcPr marT="63500" marB="63500" marR="63500" marL="63500"/>
                </a:tc>
              </a:tr>
              <a:tr h="1545050">
                <a:tc>
                  <a:txBody>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TLBO</a:t>
                      </a:r>
                      <a:endParaRPr b="1"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a:t>
                      </a:r>
                      <a:r>
                        <a:rPr b="1" lang="en" sz="1200">
                          <a:latin typeface="Times New Roman"/>
                          <a:ea typeface="Times New Roman"/>
                          <a:cs typeface="Times New Roman"/>
                          <a:sym typeface="Times New Roman"/>
                        </a:rPr>
                        <a:t>r</a:t>
                      </a:r>
                      <a:r>
                        <a:rPr lang="en" sz="1200">
                          <a:latin typeface="Times New Roman"/>
                          <a:ea typeface="Times New Roman"/>
                          <a:cs typeface="Times New Roman"/>
                          <a:sym typeface="Times New Roman"/>
                        </a:rPr>
                        <a:t>-mean impact coefficient</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 sz="1200">
                          <a:latin typeface="Times New Roman"/>
                          <a:ea typeface="Times New Roman"/>
                          <a:cs typeface="Times New Roman"/>
                          <a:sym typeface="Times New Roman"/>
                        </a:rPr>
                        <a:t>Tf</a:t>
                      </a:r>
                      <a:r>
                        <a:rPr lang="en" sz="1200">
                          <a:latin typeface="Times New Roman"/>
                          <a:ea typeface="Times New Roman"/>
                          <a:cs typeface="Times New Roman"/>
                          <a:sym typeface="Times New Roman"/>
                        </a:rPr>
                        <a:t>-Teaching coefficient </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 sz="1200">
                          <a:latin typeface="Times New Roman"/>
                          <a:ea typeface="Times New Roman"/>
                          <a:cs typeface="Times New Roman"/>
                          <a:sym typeface="Times New Roman"/>
                        </a:rPr>
                        <a:t>Tp</a:t>
                      </a:r>
                      <a:r>
                        <a:rPr lang="en" sz="1200">
                          <a:latin typeface="Times New Roman"/>
                          <a:ea typeface="Times New Roman"/>
                          <a:cs typeface="Times New Roman"/>
                          <a:sym typeface="Times New Roman"/>
                        </a:rPr>
                        <a:t>-Learning coefficient)</a:t>
                      </a:r>
                      <a:endParaRPr sz="1000">
                        <a:latin typeface="Times New Roman"/>
                        <a:ea typeface="Times New Roman"/>
                        <a:cs typeface="Times New Roman"/>
                        <a:sym typeface="Times New Roman"/>
                      </a:endParaRPr>
                    </a:p>
                  </a:txBody>
                  <a:tcPr marT="63500" marB="63500" marR="63500" marL="63500"/>
                </a:tc>
                <a:tc>
                  <a:txBody>
                    <a:bodyPr/>
                    <a:lstStyle/>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Range 1 : </a:t>
                      </a:r>
                      <a:r>
                        <a:rPr lang="en" sz="1200">
                          <a:latin typeface="Times New Roman"/>
                          <a:ea typeface="Times New Roman"/>
                          <a:cs typeface="Times New Roman"/>
                          <a:sym typeface="Times New Roman"/>
                        </a:rPr>
                        <a:t>r ∈ (0, 0.5), Tf+Tp &lt;= 1.5 </a:t>
                      </a:r>
                      <a:endParaRPr b="1"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Range 2 : </a:t>
                      </a:r>
                      <a:r>
                        <a:rPr lang="en" sz="1200">
                          <a:latin typeface="Times New Roman"/>
                          <a:ea typeface="Times New Roman"/>
                          <a:cs typeface="Times New Roman"/>
                          <a:sym typeface="Times New Roman"/>
                        </a:rPr>
                        <a:t>r ∈ (0.5, 1), Tf+Tp &lt;= 1.5</a:t>
                      </a:r>
                      <a:endParaRPr b="1"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Range 3 : </a:t>
                      </a:r>
                      <a:r>
                        <a:rPr lang="en" sz="1200">
                          <a:latin typeface="Times New Roman"/>
                          <a:ea typeface="Times New Roman"/>
                          <a:cs typeface="Times New Roman"/>
                          <a:sym typeface="Times New Roman"/>
                        </a:rPr>
                        <a:t>Tf ∈ (0, 0.5), r+Tp &lt;= 1.5</a:t>
                      </a:r>
                      <a:endParaRPr b="1"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Range 4 : </a:t>
                      </a:r>
                      <a:r>
                        <a:rPr lang="en" sz="1200">
                          <a:latin typeface="Times New Roman"/>
                          <a:ea typeface="Times New Roman"/>
                          <a:cs typeface="Times New Roman"/>
                          <a:sym typeface="Times New Roman"/>
                        </a:rPr>
                        <a:t>Tf ∈ (0.5, 1), r+Tp &lt;= 1.5</a:t>
                      </a:r>
                      <a:endParaRPr b="1"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Range 5 : </a:t>
                      </a:r>
                      <a:r>
                        <a:rPr lang="en" sz="1200">
                          <a:latin typeface="Times New Roman"/>
                          <a:ea typeface="Times New Roman"/>
                          <a:cs typeface="Times New Roman"/>
                          <a:sym typeface="Times New Roman"/>
                        </a:rPr>
                        <a:t>Tp ∈ (0, 0.5), r+Tf &lt;= 1.5</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Range 6 : </a:t>
                      </a:r>
                      <a:r>
                        <a:rPr lang="en" sz="1200">
                          <a:latin typeface="Times New Roman"/>
                          <a:ea typeface="Times New Roman"/>
                          <a:cs typeface="Times New Roman"/>
                          <a:sym typeface="Times New Roman"/>
                        </a:rPr>
                        <a:t>Tp ∈ (0.5, 1), r+Tf &lt;= 1.5</a:t>
                      </a:r>
                      <a:endParaRPr sz="1200">
                        <a:latin typeface="Times New Roman"/>
                        <a:ea typeface="Times New Roman"/>
                        <a:cs typeface="Times New Roman"/>
                        <a:sym typeface="Times New Roman"/>
                      </a:endParaRPr>
                    </a:p>
                  </a:txBody>
                  <a:tcPr marT="63500" marB="63500" marR="63500" marL="63500"/>
                </a:tc>
              </a:tr>
            </a:tbl>
          </a:graphicData>
        </a:graphic>
      </p:graphicFrame>
      <p:graphicFrame>
        <p:nvGraphicFramePr>
          <p:cNvPr id="877" name="Google Shape;877;p122"/>
          <p:cNvGraphicFramePr/>
          <p:nvPr/>
        </p:nvGraphicFramePr>
        <p:xfrm>
          <a:off x="5207800" y="3202025"/>
          <a:ext cx="3000000" cy="3000000"/>
        </p:xfrm>
        <a:graphic>
          <a:graphicData uri="http://schemas.openxmlformats.org/drawingml/2006/table">
            <a:tbl>
              <a:tblPr>
                <a:noFill/>
                <a:tableStyleId>{6F6B9131-CC3D-48FF-A5D1-5C63AF5131FF}</a:tableStyleId>
              </a:tblPr>
              <a:tblGrid>
                <a:gridCol w="1263300"/>
                <a:gridCol w="2672900"/>
              </a:tblGrid>
              <a:tr h="810400">
                <a:tc>
                  <a:txBody>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AOA</a:t>
                      </a:r>
                      <a:endParaRPr b="1" sz="1200">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No fine tuning needed as parameters are neglected for the developed &amp; improved AOA.</a:t>
                      </a:r>
                      <a:endParaRPr sz="1200">
                        <a:latin typeface="Times New Roman"/>
                        <a:ea typeface="Times New Roman"/>
                        <a:cs typeface="Times New Roman"/>
                        <a:sym typeface="Times New Roman"/>
                      </a:endParaRPr>
                    </a:p>
                  </a:txBody>
                  <a:tcPr marT="63500" marB="63500" marR="63500" marL="63500"/>
                </a:tc>
              </a:tr>
            </a:tbl>
          </a:graphicData>
        </a:graphic>
      </p:graphicFrame>
      <p:graphicFrame>
        <p:nvGraphicFramePr>
          <p:cNvPr id="878" name="Google Shape;878;p122"/>
          <p:cNvGraphicFramePr/>
          <p:nvPr/>
        </p:nvGraphicFramePr>
        <p:xfrm>
          <a:off x="5207800" y="1003825"/>
          <a:ext cx="3000000" cy="3000000"/>
        </p:xfrm>
        <a:graphic>
          <a:graphicData uri="http://schemas.openxmlformats.org/drawingml/2006/table">
            <a:tbl>
              <a:tblPr>
                <a:noFill/>
                <a:tableStyleId>{6F6B9131-CC3D-48FF-A5D1-5C63AF5131FF}</a:tableStyleId>
              </a:tblPr>
              <a:tblGrid>
                <a:gridCol w="1263300"/>
                <a:gridCol w="2672900"/>
              </a:tblGrid>
              <a:tr h="2198200">
                <a:tc>
                  <a:txBody>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MBO</a:t>
                      </a:r>
                      <a:endParaRPr b="1"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a:t>
                      </a:r>
                      <a:r>
                        <a:rPr b="1" lang="en" sz="1200">
                          <a:latin typeface="Times New Roman"/>
                          <a:ea typeface="Times New Roman"/>
                          <a:cs typeface="Times New Roman"/>
                          <a:sym typeface="Times New Roman"/>
                        </a:rPr>
                        <a:t>K </a:t>
                      </a:r>
                      <a:r>
                        <a:rPr lang="en" sz="1200">
                          <a:latin typeface="Times New Roman"/>
                          <a:ea typeface="Times New Roman"/>
                          <a:cs typeface="Times New Roman"/>
                          <a:sym typeface="Times New Roman"/>
                        </a:rPr>
                        <a:t>- number of neighborhood solutions of current leader</a:t>
                      </a:r>
                      <a:endParaRPr sz="1200">
                        <a:latin typeface="Times New Roman"/>
                        <a:ea typeface="Times New Roman"/>
                        <a:cs typeface="Times New Roman"/>
                        <a:sym typeface="Times New Roman"/>
                      </a:endParaRPr>
                    </a:p>
                    <a:p>
                      <a:pPr indent="0" lvl="0" marL="0" rtl="0" algn="l">
                        <a:lnSpc>
                          <a:spcPct val="115000"/>
                        </a:lnSpc>
                        <a:spcBef>
                          <a:spcPts val="0"/>
                        </a:spcBef>
                        <a:spcAft>
                          <a:spcPts val="1600"/>
                        </a:spcAft>
                        <a:buNone/>
                      </a:pPr>
                      <a:r>
                        <a:rPr b="1" lang="en" sz="1200">
                          <a:latin typeface="Times New Roman"/>
                          <a:ea typeface="Times New Roman"/>
                          <a:cs typeface="Times New Roman"/>
                          <a:sym typeface="Times New Roman"/>
                        </a:rPr>
                        <a:t>X</a:t>
                      </a:r>
                      <a:r>
                        <a:rPr lang="en" sz="1200">
                          <a:latin typeface="Times New Roman"/>
                          <a:ea typeface="Times New Roman"/>
                          <a:cs typeface="Times New Roman"/>
                          <a:sym typeface="Times New Roman"/>
                        </a:rPr>
                        <a:t> - represents any number less than K)</a:t>
                      </a:r>
                      <a:endParaRPr sz="1200">
                        <a:latin typeface="Times New Roman"/>
                        <a:ea typeface="Times New Roman"/>
                        <a:cs typeface="Times New Roman"/>
                        <a:sym typeface="Times New Roman"/>
                      </a:endParaRPr>
                    </a:p>
                  </a:txBody>
                  <a:tcPr marT="63500" marB="63500" marR="63500" marL="63500"/>
                </a:tc>
                <a:tc>
                  <a:txBody>
                    <a:bodyPr/>
                    <a:lstStyle/>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Range 1 : </a:t>
                      </a:r>
                      <a:r>
                        <a:rPr lang="en" sz="1200">
                          <a:latin typeface="Times New Roman"/>
                          <a:ea typeface="Times New Roman"/>
                          <a:cs typeface="Times New Roman"/>
                          <a:sym typeface="Times New Roman"/>
                        </a:rPr>
                        <a:t>K=2, X=1 </a:t>
                      </a:r>
                      <a:endParaRPr b="1"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Range 2 : </a:t>
                      </a:r>
                      <a:r>
                        <a:rPr lang="en" sz="1200">
                          <a:latin typeface="Times New Roman"/>
                          <a:ea typeface="Times New Roman"/>
                          <a:cs typeface="Times New Roman"/>
                          <a:sym typeface="Times New Roman"/>
                        </a:rPr>
                        <a:t>K=3, X=1</a:t>
                      </a:r>
                      <a:endParaRPr b="1"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Range 3 : </a:t>
                      </a:r>
                      <a:r>
                        <a:rPr lang="en" sz="1200">
                          <a:latin typeface="Times New Roman"/>
                          <a:ea typeface="Times New Roman"/>
                          <a:cs typeface="Times New Roman"/>
                          <a:sym typeface="Times New Roman"/>
                        </a:rPr>
                        <a:t>K=5, X=2</a:t>
                      </a:r>
                      <a:endParaRPr b="1"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Range 4 : </a:t>
                      </a:r>
                      <a:r>
                        <a:rPr lang="en" sz="1200">
                          <a:latin typeface="Times New Roman"/>
                          <a:ea typeface="Times New Roman"/>
                          <a:cs typeface="Times New Roman"/>
                          <a:sym typeface="Times New Roman"/>
                        </a:rPr>
                        <a:t>K=5, X=3</a:t>
                      </a:r>
                      <a:endParaRPr b="1"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Range 5 : </a:t>
                      </a:r>
                      <a:r>
                        <a:rPr lang="en" sz="1200">
                          <a:latin typeface="Times New Roman"/>
                          <a:ea typeface="Times New Roman"/>
                          <a:cs typeface="Times New Roman"/>
                          <a:sym typeface="Times New Roman"/>
                        </a:rPr>
                        <a:t>K=7, X=3</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Range 6 : </a:t>
                      </a:r>
                      <a:r>
                        <a:rPr lang="en" sz="1200">
                          <a:latin typeface="Times New Roman"/>
                          <a:ea typeface="Times New Roman"/>
                          <a:cs typeface="Times New Roman"/>
                          <a:sym typeface="Times New Roman"/>
                        </a:rPr>
                        <a:t>K=10, X=5</a:t>
                      </a:r>
                      <a:endParaRPr sz="1200">
                        <a:latin typeface="Times New Roman"/>
                        <a:ea typeface="Times New Roman"/>
                        <a:cs typeface="Times New Roman"/>
                        <a:sym typeface="Times New Roman"/>
                      </a:endParaRPr>
                    </a:p>
                  </a:txBody>
                  <a:tcPr marT="63500" marB="63500" marR="63500" marL="63500"/>
                </a:tc>
              </a:tr>
            </a:tbl>
          </a:graphicData>
        </a:graphic>
      </p:graphicFrame>
      <p:graphicFrame>
        <p:nvGraphicFramePr>
          <p:cNvPr id="879" name="Google Shape;879;p122"/>
          <p:cNvGraphicFramePr/>
          <p:nvPr/>
        </p:nvGraphicFramePr>
        <p:xfrm>
          <a:off x="5207800" y="667275"/>
          <a:ext cx="3000000" cy="3000000"/>
        </p:xfrm>
        <a:graphic>
          <a:graphicData uri="http://schemas.openxmlformats.org/drawingml/2006/table">
            <a:tbl>
              <a:tblPr>
                <a:noFill/>
                <a:tableStyleId>{6F6B9131-CC3D-48FF-A5D1-5C63AF5131FF}</a:tableStyleId>
              </a:tblPr>
              <a:tblGrid>
                <a:gridCol w="1263300"/>
                <a:gridCol w="2672900"/>
              </a:tblGrid>
              <a:tr h="336550">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ALGORITHM</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RANGES</a:t>
                      </a:r>
                      <a:endParaRPr b="1" sz="1100">
                        <a:latin typeface="Times New Roman"/>
                        <a:ea typeface="Times New Roman"/>
                        <a:cs typeface="Times New Roman"/>
                        <a:sym typeface="Times New Roman"/>
                      </a:endParaRPr>
                    </a:p>
                  </a:txBody>
                  <a:tcPr marT="63500" marB="63500" marR="63500" marL="63500"/>
                </a:tc>
              </a:tr>
            </a:tbl>
          </a:graphicData>
        </a:graphic>
      </p:graphicFrame>
      <p:sp>
        <p:nvSpPr>
          <p:cNvPr id="880" name="Google Shape;880;p122"/>
          <p:cNvSpPr txBox="1"/>
          <p:nvPr/>
        </p:nvSpPr>
        <p:spPr>
          <a:xfrm>
            <a:off x="146100" y="4012425"/>
            <a:ext cx="8730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highlight>
                <a:srgbClr val="D8D8D8"/>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600">
                <a:latin typeface="Roboto"/>
                <a:ea typeface="Roboto"/>
                <a:cs typeface="Roboto"/>
                <a:sym typeface="Roboto"/>
              </a:rPr>
              <a:t>Method devised based on the </a:t>
            </a:r>
            <a:r>
              <a:rPr b="1" lang="en" sz="1600">
                <a:solidFill>
                  <a:schemeClr val="accent3"/>
                </a:solidFill>
                <a:latin typeface="Roboto"/>
                <a:ea typeface="Roboto"/>
                <a:cs typeface="Roboto"/>
                <a:sym typeface="Roboto"/>
              </a:rPr>
              <a:t>position &amp; role</a:t>
            </a:r>
            <a:r>
              <a:rPr lang="en" sz="1600">
                <a:latin typeface="Roboto"/>
                <a:ea typeface="Roboto"/>
                <a:cs typeface="Roboto"/>
                <a:sym typeface="Roboto"/>
              </a:rPr>
              <a:t> of each parameter in their respective UPDATE EQUATIONS.</a:t>
            </a:r>
            <a:endParaRPr sz="1600">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23"/>
          <p:cNvSpPr txBox="1"/>
          <p:nvPr>
            <p:ph type="title"/>
          </p:nvPr>
        </p:nvSpPr>
        <p:spPr>
          <a:xfrm>
            <a:off x="98250" y="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CONSOLIDATED </a:t>
            </a:r>
            <a:r>
              <a:rPr b="1" lang="en" sz="2400"/>
              <a:t>PARAMETER FINE TUNING RESULTS</a:t>
            </a:r>
            <a:endParaRPr b="1" sz="2400"/>
          </a:p>
        </p:txBody>
      </p:sp>
      <p:graphicFrame>
        <p:nvGraphicFramePr>
          <p:cNvPr id="886" name="Google Shape;886;p123"/>
          <p:cNvGraphicFramePr/>
          <p:nvPr/>
        </p:nvGraphicFramePr>
        <p:xfrm>
          <a:off x="-25" y="1344800"/>
          <a:ext cx="3000000" cy="3000000"/>
        </p:xfrm>
        <a:graphic>
          <a:graphicData uri="http://schemas.openxmlformats.org/drawingml/2006/table">
            <a:tbl>
              <a:tblPr>
                <a:noFill/>
                <a:tableStyleId>{393D1E2D-ABCF-430D-A284-550E397113EA}</a:tableStyleId>
              </a:tblPr>
              <a:tblGrid>
                <a:gridCol w="2189425"/>
                <a:gridCol w="1738650"/>
                <a:gridCol w="1738650"/>
                <a:gridCol w="1738650"/>
                <a:gridCol w="1738650"/>
              </a:tblGrid>
              <a:tr h="652600">
                <a:tc>
                  <a:txBody>
                    <a:bodyPr/>
                    <a:lstStyle/>
                    <a:p>
                      <a:pPr indent="0" lvl="0" marL="0" rtl="0" algn="l">
                        <a:lnSpc>
                          <a:spcPct val="115000"/>
                        </a:lnSpc>
                        <a:spcBef>
                          <a:spcPts val="1800"/>
                        </a:spcBef>
                        <a:spcAft>
                          <a:spcPts val="0"/>
                        </a:spcAft>
                        <a:buNone/>
                      </a:pPr>
                      <a:r>
                        <a:rPr b="1" lang="en"/>
                        <a:t>ALGORITHM</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PSO</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TLBO</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MBO</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AOA</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r>
              <a:tr h="1048700">
                <a:tc>
                  <a:txBody>
                    <a:bodyPr/>
                    <a:lstStyle/>
                    <a:p>
                      <a:pPr indent="0" lvl="0" marL="0" rtl="0" algn="l">
                        <a:lnSpc>
                          <a:spcPct val="100000"/>
                        </a:lnSpc>
                        <a:spcBef>
                          <a:spcPts val="1800"/>
                        </a:spcBef>
                        <a:spcAft>
                          <a:spcPts val="0"/>
                        </a:spcAft>
                        <a:buNone/>
                      </a:pPr>
                      <a:r>
                        <a:rPr b="1" lang="en"/>
                        <a:t>SMALL </a:t>
                      </a:r>
                      <a:endParaRPr b="1"/>
                    </a:p>
                    <a:p>
                      <a:pPr indent="0" lvl="0" marL="0" rtl="0" algn="l">
                        <a:lnSpc>
                          <a:spcPct val="115000"/>
                        </a:lnSpc>
                        <a:spcBef>
                          <a:spcPts val="1800"/>
                        </a:spcBef>
                        <a:spcAft>
                          <a:spcPts val="0"/>
                        </a:spcAft>
                        <a:buNone/>
                      </a:pPr>
                      <a:r>
                        <a:rPr b="1" lang="en" sz="1200"/>
                        <a:t>(task size &lt; 50)</a:t>
                      </a:r>
                      <a:endParaRPr b="1" sz="1200"/>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0"/>
                        </a:spcBef>
                        <a:spcAft>
                          <a:spcPts val="0"/>
                        </a:spcAft>
                        <a:buNone/>
                      </a:pPr>
                      <a:r>
                        <a:t/>
                      </a:r>
                      <a:endParaRPr sz="1300"/>
                    </a:p>
                    <a:p>
                      <a:pPr indent="0" lvl="0" marL="0" rtl="0" algn="ctr">
                        <a:lnSpc>
                          <a:spcPct val="115000"/>
                        </a:lnSpc>
                        <a:spcBef>
                          <a:spcPts val="0"/>
                        </a:spcBef>
                        <a:spcAft>
                          <a:spcPts val="0"/>
                        </a:spcAft>
                        <a:buNone/>
                      </a:pPr>
                      <a:r>
                        <a:rPr lang="en" sz="1300"/>
                        <a:t>c1 = [0 - 0.5] </a:t>
                      </a:r>
                      <a:endParaRPr sz="1300"/>
                    </a:p>
                    <a:p>
                      <a:pPr indent="0" lvl="0" marL="0" rtl="0" algn="ctr">
                        <a:lnSpc>
                          <a:spcPct val="115000"/>
                        </a:lnSpc>
                        <a:spcBef>
                          <a:spcPts val="0"/>
                        </a:spcBef>
                        <a:spcAft>
                          <a:spcPts val="0"/>
                        </a:spcAft>
                        <a:buNone/>
                      </a:pPr>
                      <a:r>
                        <a:rPr lang="en" sz="1300"/>
                        <a:t>c2 + c3 &lt;= 1.5  </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0"/>
                        </a:spcBef>
                        <a:spcAft>
                          <a:spcPts val="0"/>
                        </a:spcAft>
                        <a:buNone/>
                      </a:pPr>
                      <a:r>
                        <a:t/>
                      </a:r>
                      <a:endParaRPr sz="1300"/>
                    </a:p>
                    <a:p>
                      <a:pPr indent="0" lvl="0" marL="0" rtl="0" algn="ctr">
                        <a:lnSpc>
                          <a:spcPct val="115000"/>
                        </a:lnSpc>
                        <a:spcBef>
                          <a:spcPts val="0"/>
                        </a:spcBef>
                        <a:spcAft>
                          <a:spcPts val="0"/>
                        </a:spcAft>
                        <a:buNone/>
                      </a:pPr>
                      <a:r>
                        <a:rPr lang="en" sz="1300"/>
                        <a:t>Tf = [0 - 0.5] </a:t>
                      </a:r>
                      <a:endParaRPr sz="1300"/>
                    </a:p>
                    <a:p>
                      <a:pPr indent="0" lvl="0" marL="0" rtl="0" algn="ctr">
                        <a:lnSpc>
                          <a:spcPct val="115000"/>
                        </a:lnSpc>
                        <a:spcBef>
                          <a:spcPts val="0"/>
                        </a:spcBef>
                        <a:spcAft>
                          <a:spcPts val="0"/>
                        </a:spcAft>
                        <a:buNone/>
                      </a:pPr>
                      <a:r>
                        <a:rPr lang="en" sz="1300"/>
                        <a:t>r + Tp &lt;= 1.5 </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0"/>
                        </a:spcBef>
                        <a:spcAft>
                          <a:spcPts val="0"/>
                        </a:spcAft>
                        <a:buNone/>
                      </a:pPr>
                      <a:r>
                        <a:t/>
                      </a:r>
                      <a:endParaRPr sz="1300"/>
                    </a:p>
                    <a:p>
                      <a:pPr indent="0" lvl="0" marL="0" rtl="0" algn="ctr">
                        <a:lnSpc>
                          <a:spcPct val="115000"/>
                        </a:lnSpc>
                        <a:spcBef>
                          <a:spcPts val="0"/>
                        </a:spcBef>
                        <a:spcAft>
                          <a:spcPts val="0"/>
                        </a:spcAft>
                        <a:buNone/>
                      </a:pPr>
                      <a:r>
                        <a:rPr lang="en" sz="1300"/>
                        <a:t>K = 5</a:t>
                      </a:r>
                      <a:endParaRPr sz="1300"/>
                    </a:p>
                    <a:p>
                      <a:pPr indent="0" lvl="0" marL="0" rtl="0" algn="ctr">
                        <a:lnSpc>
                          <a:spcPct val="115000"/>
                        </a:lnSpc>
                        <a:spcBef>
                          <a:spcPts val="0"/>
                        </a:spcBef>
                        <a:spcAft>
                          <a:spcPts val="0"/>
                        </a:spcAft>
                        <a:buNone/>
                      </a:pPr>
                      <a:r>
                        <a:rPr lang="en" sz="1300"/>
                        <a:t>X = 3</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r>
              <a:tr h="1048700">
                <a:tc>
                  <a:txBody>
                    <a:bodyPr/>
                    <a:lstStyle/>
                    <a:p>
                      <a:pPr indent="0" lvl="0" marL="0" rtl="0" algn="l">
                        <a:lnSpc>
                          <a:spcPct val="100000"/>
                        </a:lnSpc>
                        <a:spcBef>
                          <a:spcPts val="1800"/>
                        </a:spcBef>
                        <a:spcAft>
                          <a:spcPts val="0"/>
                        </a:spcAft>
                        <a:buNone/>
                      </a:pPr>
                      <a:r>
                        <a:rPr b="1" lang="en"/>
                        <a:t>MEDIUM </a:t>
                      </a:r>
                      <a:endParaRPr b="1"/>
                    </a:p>
                    <a:p>
                      <a:pPr indent="0" lvl="0" marL="0" rtl="0" algn="l">
                        <a:lnSpc>
                          <a:spcPct val="115000"/>
                        </a:lnSpc>
                        <a:spcBef>
                          <a:spcPts val="1800"/>
                        </a:spcBef>
                        <a:spcAft>
                          <a:spcPts val="0"/>
                        </a:spcAft>
                        <a:buNone/>
                      </a:pPr>
                      <a:r>
                        <a:rPr b="1" lang="en" sz="1200"/>
                        <a:t>(50 &lt; task size &lt; 100)</a:t>
                      </a:r>
                      <a:endParaRPr b="1" sz="1200"/>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0"/>
                        </a:spcBef>
                        <a:spcAft>
                          <a:spcPts val="0"/>
                        </a:spcAft>
                        <a:buNone/>
                      </a:pPr>
                      <a:r>
                        <a:t/>
                      </a:r>
                      <a:endParaRPr sz="1300"/>
                    </a:p>
                    <a:p>
                      <a:pPr indent="0" lvl="0" marL="0" rtl="0" algn="ctr">
                        <a:lnSpc>
                          <a:spcPct val="115000"/>
                        </a:lnSpc>
                        <a:spcBef>
                          <a:spcPts val="0"/>
                        </a:spcBef>
                        <a:spcAft>
                          <a:spcPts val="0"/>
                        </a:spcAft>
                        <a:buNone/>
                      </a:pPr>
                      <a:r>
                        <a:rPr lang="en" sz="1300"/>
                        <a:t>c3 = [0.5 - 1] </a:t>
                      </a:r>
                      <a:endParaRPr sz="1300"/>
                    </a:p>
                    <a:p>
                      <a:pPr indent="0" lvl="0" marL="0" rtl="0" algn="ctr">
                        <a:lnSpc>
                          <a:spcPct val="115000"/>
                        </a:lnSpc>
                        <a:spcBef>
                          <a:spcPts val="0"/>
                        </a:spcBef>
                        <a:spcAft>
                          <a:spcPts val="0"/>
                        </a:spcAft>
                        <a:buNone/>
                      </a:pPr>
                      <a:r>
                        <a:rPr lang="en" sz="1300"/>
                        <a:t>c1 + c2 &lt;= 1.5 </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0"/>
                        </a:spcBef>
                        <a:spcAft>
                          <a:spcPts val="0"/>
                        </a:spcAft>
                        <a:buNone/>
                      </a:pPr>
                      <a:r>
                        <a:t/>
                      </a:r>
                      <a:endParaRPr sz="1300"/>
                    </a:p>
                    <a:p>
                      <a:pPr indent="0" lvl="0" marL="0" rtl="0" algn="ctr">
                        <a:lnSpc>
                          <a:spcPct val="115000"/>
                        </a:lnSpc>
                        <a:spcBef>
                          <a:spcPts val="0"/>
                        </a:spcBef>
                        <a:spcAft>
                          <a:spcPts val="0"/>
                        </a:spcAft>
                        <a:buNone/>
                      </a:pPr>
                      <a:r>
                        <a:rPr lang="en" sz="1300"/>
                        <a:t>Tp = [0.5 - 1] </a:t>
                      </a:r>
                      <a:endParaRPr sz="1300"/>
                    </a:p>
                    <a:p>
                      <a:pPr indent="0" lvl="0" marL="0" rtl="0" algn="ctr">
                        <a:lnSpc>
                          <a:spcPct val="115000"/>
                        </a:lnSpc>
                        <a:spcBef>
                          <a:spcPts val="0"/>
                        </a:spcBef>
                        <a:spcAft>
                          <a:spcPts val="0"/>
                        </a:spcAft>
                        <a:buNone/>
                      </a:pPr>
                      <a:r>
                        <a:rPr lang="en" sz="1300"/>
                        <a:t>r + Tf &lt;= 1.5 </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0"/>
                        </a:spcBef>
                        <a:spcAft>
                          <a:spcPts val="0"/>
                        </a:spcAft>
                        <a:buNone/>
                      </a:pPr>
                      <a:r>
                        <a:t/>
                      </a:r>
                      <a:endParaRPr sz="1300"/>
                    </a:p>
                    <a:p>
                      <a:pPr indent="0" lvl="0" marL="0" rtl="0" algn="ctr">
                        <a:lnSpc>
                          <a:spcPct val="115000"/>
                        </a:lnSpc>
                        <a:spcBef>
                          <a:spcPts val="0"/>
                        </a:spcBef>
                        <a:spcAft>
                          <a:spcPts val="0"/>
                        </a:spcAft>
                        <a:buNone/>
                      </a:pPr>
                      <a:r>
                        <a:rPr lang="en" sz="1300"/>
                        <a:t>K = 3</a:t>
                      </a:r>
                      <a:endParaRPr sz="1300"/>
                    </a:p>
                    <a:p>
                      <a:pPr indent="0" lvl="0" marL="0" rtl="0" algn="ctr">
                        <a:lnSpc>
                          <a:spcPct val="115000"/>
                        </a:lnSpc>
                        <a:spcBef>
                          <a:spcPts val="0"/>
                        </a:spcBef>
                        <a:spcAft>
                          <a:spcPts val="0"/>
                        </a:spcAft>
                        <a:buNone/>
                      </a:pPr>
                      <a:r>
                        <a:rPr lang="en" sz="1300"/>
                        <a:t>X = 1</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r>
              <a:tr h="1048700">
                <a:tc>
                  <a:txBody>
                    <a:bodyPr/>
                    <a:lstStyle/>
                    <a:p>
                      <a:pPr indent="0" lvl="0" marL="0" rtl="0" algn="l">
                        <a:lnSpc>
                          <a:spcPct val="100000"/>
                        </a:lnSpc>
                        <a:spcBef>
                          <a:spcPts val="1800"/>
                        </a:spcBef>
                        <a:spcAft>
                          <a:spcPts val="0"/>
                        </a:spcAft>
                        <a:buNone/>
                      </a:pPr>
                      <a:r>
                        <a:rPr b="1" lang="en"/>
                        <a:t>LARGE</a:t>
                      </a:r>
                      <a:endParaRPr b="1"/>
                    </a:p>
                    <a:p>
                      <a:pPr indent="0" lvl="0" marL="0" rtl="0" algn="l">
                        <a:lnSpc>
                          <a:spcPct val="115000"/>
                        </a:lnSpc>
                        <a:spcBef>
                          <a:spcPts val="1800"/>
                        </a:spcBef>
                        <a:spcAft>
                          <a:spcPts val="0"/>
                        </a:spcAft>
                        <a:buNone/>
                      </a:pPr>
                      <a:r>
                        <a:rPr b="1" lang="en" sz="1200"/>
                        <a:t>(task size &gt; 100)</a:t>
                      </a:r>
                      <a:endParaRPr b="1" sz="1200"/>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0"/>
                        </a:spcBef>
                        <a:spcAft>
                          <a:spcPts val="0"/>
                        </a:spcAft>
                        <a:buNone/>
                      </a:pPr>
                      <a:r>
                        <a:t/>
                      </a:r>
                      <a:endParaRPr sz="1300"/>
                    </a:p>
                    <a:p>
                      <a:pPr indent="0" lvl="0" marL="0" rtl="0" algn="ctr">
                        <a:lnSpc>
                          <a:spcPct val="115000"/>
                        </a:lnSpc>
                        <a:spcBef>
                          <a:spcPts val="0"/>
                        </a:spcBef>
                        <a:spcAft>
                          <a:spcPts val="0"/>
                        </a:spcAft>
                        <a:buNone/>
                      </a:pPr>
                      <a:r>
                        <a:rPr lang="en" sz="1300"/>
                        <a:t>c2 = [0.5 - 1] </a:t>
                      </a:r>
                      <a:endParaRPr sz="1300"/>
                    </a:p>
                    <a:p>
                      <a:pPr indent="0" lvl="0" marL="0" rtl="0" algn="ctr">
                        <a:lnSpc>
                          <a:spcPct val="115000"/>
                        </a:lnSpc>
                        <a:spcBef>
                          <a:spcPts val="0"/>
                        </a:spcBef>
                        <a:spcAft>
                          <a:spcPts val="0"/>
                        </a:spcAft>
                        <a:buNone/>
                      </a:pPr>
                      <a:r>
                        <a:rPr lang="en" sz="1300"/>
                        <a:t>c1 + c3 &lt;= 1.5 </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0"/>
                        </a:spcBef>
                        <a:spcAft>
                          <a:spcPts val="0"/>
                        </a:spcAft>
                        <a:buNone/>
                      </a:pPr>
                      <a:r>
                        <a:t/>
                      </a:r>
                      <a:endParaRPr sz="1300"/>
                    </a:p>
                    <a:p>
                      <a:pPr indent="0" lvl="0" marL="0" rtl="0" algn="ctr">
                        <a:lnSpc>
                          <a:spcPct val="115000"/>
                        </a:lnSpc>
                        <a:spcBef>
                          <a:spcPts val="0"/>
                        </a:spcBef>
                        <a:spcAft>
                          <a:spcPts val="0"/>
                        </a:spcAft>
                        <a:buNone/>
                      </a:pPr>
                      <a:r>
                        <a:rPr lang="en" sz="1300"/>
                        <a:t>Tf = [0 - 0.5] </a:t>
                      </a:r>
                      <a:endParaRPr sz="1300"/>
                    </a:p>
                    <a:p>
                      <a:pPr indent="0" lvl="0" marL="0" rtl="0" algn="ctr">
                        <a:lnSpc>
                          <a:spcPct val="115000"/>
                        </a:lnSpc>
                        <a:spcBef>
                          <a:spcPts val="0"/>
                        </a:spcBef>
                        <a:spcAft>
                          <a:spcPts val="0"/>
                        </a:spcAft>
                        <a:buNone/>
                      </a:pPr>
                      <a:r>
                        <a:rPr lang="en" sz="1300"/>
                        <a:t>r + Tp &lt;= 1.5 </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0"/>
                        </a:spcBef>
                        <a:spcAft>
                          <a:spcPts val="0"/>
                        </a:spcAft>
                        <a:buNone/>
                      </a:pPr>
                      <a:r>
                        <a:t/>
                      </a:r>
                      <a:endParaRPr sz="1300"/>
                    </a:p>
                    <a:p>
                      <a:pPr indent="0" lvl="0" marL="0" rtl="0" algn="ctr">
                        <a:lnSpc>
                          <a:spcPct val="115000"/>
                        </a:lnSpc>
                        <a:spcBef>
                          <a:spcPts val="0"/>
                        </a:spcBef>
                        <a:spcAft>
                          <a:spcPts val="0"/>
                        </a:spcAft>
                        <a:buNone/>
                      </a:pPr>
                      <a:r>
                        <a:rPr lang="en" sz="1300"/>
                        <a:t>K = 5</a:t>
                      </a:r>
                      <a:endParaRPr sz="1300"/>
                    </a:p>
                    <a:p>
                      <a:pPr indent="0" lvl="0" marL="0" rtl="0" algn="ctr">
                        <a:lnSpc>
                          <a:spcPct val="115000"/>
                        </a:lnSpc>
                        <a:spcBef>
                          <a:spcPts val="0"/>
                        </a:spcBef>
                        <a:spcAft>
                          <a:spcPts val="0"/>
                        </a:spcAft>
                        <a:buNone/>
                      </a:pPr>
                      <a:r>
                        <a:rPr lang="en" sz="1300"/>
                        <a:t>X = 2</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r>
            </a:tbl>
          </a:graphicData>
        </a:graphic>
      </p:graphicFrame>
      <p:sp>
        <p:nvSpPr>
          <p:cNvPr id="887" name="Google Shape;887;p123"/>
          <p:cNvSpPr txBox="1"/>
          <p:nvPr/>
        </p:nvSpPr>
        <p:spPr>
          <a:xfrm>
            <a:off x="66000" y="602700"/>
            <a:ext cx="9012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Ideal sets of parametric value ranges for fine tuning of all the developed algorithms found using the </a:t>
            </a:r>
            <a:r>
              <a:rPr b="1" lang="en">
                <a:solidFill>
                  <a:schemeClr val="accent3"/>
                </a:solidFill>
                <a:latin typeface="Roboto"/>
                <a:ea typeface="Roboto"/>
                <a:cs typeface="Roboto"/>
                <a:sym typeface="Roboto"/>
              </a:rPr>
              <a:t>Performance Indicators</a:t>
            </a:r>
            <a:r>
              <a:rPr lang="en">
                <a:latin typeface="Roboto"/>
                <a:ea typeface="Roboto"/>
                <a:cs typeface="Roboto"/>
                <a:sym typeface="Roboto"/>
              </a:rPr>
              <a:t> on the generated </a:t>
            </a:r>
            <a:r>
              <a:rPr b="1" lang="en">
                <a:solidFill>
                  <a:schemeClr val="accent3"/>
                </a:solidFill>
                <a:latin typeface="Roboto"/>
                <a:ea typeface="Roboto"/>
                <a:cs typeface="Roboto"/>
                <a:sym typeface="Roboto"/>
              </a:rPr>
              <a:t>32 standard testing HRC datasets</a:t>
            </a:r>
            <a:r>
              <a:rPr lang="en">
                <a:latin typeface="Roboto"/>
                <a:ea typeface="Roboto"/>
                <a:cs typeface="Roboto"/>
                <a:sym typeface="Roboto"/>
              </a:rPr>
              <a: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These ideal fine-tuning ranges are categorized based on </a:t>
            </a:r>
            <a:r>
              <a:rPr lang="en">
                <a:latin typeface="Roboto"/>
                <a:ea typeface="Roboto"/>
                <a:cs typeface="Roboto"/>
                <a:sym typeface="Roboto"/>
              </a:rPr>
              <a:t>the</a:t>
            </a:r>
            <a:r>
              <a:rPr lang="en">
                <a:latin typeface="Roboto"/>
                <a:ea typeface="Roboto"/>
                <a:cs typeface="Roboto"/>
                <a:sym typeface="Roboto"/>
              </a:rPr>
              <a:t> </a:t>
            </a:r>
            <a:r>
              <a:rPr b="1" lang="en">
                <a:solidFill>
                  <a:schemeClr val="accent3"/>
                </a:solidFill>
                <a:latin typeface="Roboto"/>
                <a:ea typeface="Roboto"/>
                <a:cs typeface="Roboto"/>
                <a:sym typeface="Roboto"/>
              </a:rPr>
              <a:t>task size </a:t>
            </a:r>
            <a:r>
              <a:rPr lang="en">
                <a:latin typeface="Roboto"/>
                <a:ea typeface="Roboto"/>
                <a:cs typeface="Roboto"/>
                <a:sym typeface="Roboto"/>
              </a:rPr>
              <a:t>of any problem.</a:t>
            </a:r>
            <a:endParaRPr>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2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RESULTS USING PERFORMANCE INDICATOR PLOTS</a:t>
            </a:r>
            <a:endParaRPr b="1" sz="2400"/>
          </a:p>
        </p:txBody>
      </p:sp>
      <p:pic>
        <p:nvPicPr>
          <p:cNvPr id="893" name="Google Shape;893;p124"/>
          <p:cNvPicPr preferRelativeResize="0"/>
          <p:nvPr/>
        </p:nvPicPr>
        <p:blipFill>
          <a:blip r:embed="rId3">
            <a:alphaModFix/>
          </a:blip>
          <a:stretch>
            <a:fillRect/>
          </a:stretch>
        </p:blipFill>
        <p:spPr>
          <a:xfrm>
            <a:off x="1960000" y="669950"/>
            <a:ext cx="7184000" cy="4473550"/>
          </a:xfrm>
          <a:prstGeom prst="rect">
            <a:avLst/>
          </a:prstGeom>
          <a:noFill/>
          <a:ln cap="flat" cmpd="sng" w="12700">
            <a:solidFill>
              <a:srgbClr val="333333"/>
            </a:solidFill>
            <a:prstDash val="solid"/>
            <a:miter lim="8000"/>
            <a:headEnd len="sm" w="sm" type="none"/>
            <a:tailEnd len="sm" w="sm" type="none"/>
          </a:ln>
        </p:spPr>
      </p:pic>
      <p:sp>
        <p:nvSpPr>
          <p:cNvPr id="894" name="Google Shape;894;p124"/>
          <p:cNvSpPr/>
          <p:nvPr/>
        </p:nvSpPr>
        <p:spPr>
          <a:xfrm>
            <a:off x="0" y="669950"/>
            <a:ext cx="1959900" cy="1512900"/>
          </a:xfrm>
          <a:prstGeom prst="rect">
            <a:avLst/>
          </a:prstGeom>
          <a:solidFill>
            <a:srgbClr val="D8D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PERFORMANCE INDICATOR 1:</a:t>
            </a:r>
            <a:endParaRPr b="1" sz="1600"/>
          </a:p>
          <a:p>
            <a:pPr indent="0" lvl="0" marL="0" rtl="0" algn="ctr">
              <a:spcBef>
                <a:spcPts val="0"/>
              </a:spcBef>
              <a:spcAft>
                <a:spcPts val="0"/>
              </a:spcAft>
              <a:buNone/>
            </a:pPr>
            <a:r>
              <a:t/>
            </a:r>
            <a:endParaRPr b="1" sz="1600"/>
          </a:p>
          <a:p>
            <a:pPr indent="0" lvl="0" marL="0" rtl="0" algn="ctr">
              <a:spcBef>
                <a:spcPts val="0"/>
              </a:spcBef>
              <a:spcAft>
                <a:spcPts val="0"/>
              </a:spcAft>
              <a:buNone/>
            </a:pPr>
            <a:r>
              <a:rPr b="1" lang="en" sz="1600">
                <a:solidFill>
                  <a:schemeClr val="accent3"/>
                </a:solidFill>
              </a:rPr>
              <a:t>Non-dominated solutions count (N)</a:t>
            </a:r>
            <a:endParaRPr b="1" sz="1600">
              <a:solidFill>
                <a:schemeClr val="accent3"/>
              </a:solidFill>
            </a:endParaRPr>
          </a:p>
        </p:txBody>
      </p:sp>
      <p:sp>
        <p:nvSpPr>
          <p:cNvPr id="895" name="Google Shape;895;p124"/>
          <p:cNvSpPr/>
          <p:nvPr/>
        </p:nvSpPr>
        <p:spPr>
          <a:xfrm rot="2165561">
            <a:off x="3319603" y="909669"/>
            <a:ext cx="464443" cy="104107"/>
          </a:xfrm>
          <a:prstGeom prst="rightArrow">
            <a:avLst>
              <a:gd fmla="val 50000" name="adj1"/>
              <a:gd fmla="val 50000" name="adj2"/>
            </a:avLst>
          </a:prstGeom>
          <a:solidFill>
            <a:srgbClr val="7030A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24"/>
          <p:cNvSpPr/>
          <p:nvPr/>
        </p:nvSpPr>
        <p:spPr>
          <a:xfrm rot="7348101">
            <a:off x="4587327" y="1598262"/>
            <a:ext cx="464390" cy="120176"/>
          </a:xfrm>
          <a:prstGeom prst="rightArrow">
            <a:avLst>
              <a:gd fmla="val 50000" name="adj1"/>
              <a:gd fmla="val 50000" name="adj2"/>
            </a:avLst>
          </a:prstGeom>
          <a:solidFill>
            <a:srgbClr val="7030A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24"/>
          <p:cNvSpPr/>
          <p:nvPr/>
        </p:nvSpPr>
        <p:spPr>
          <a:xfrm rot="6177014">
            <a:off x="5825316" y="1675240"/>
            <a:ext cx="464515" cy="116657"/>
          </a:xfrm>
          <a:prstGeom prst="rightArrow">
            <a:avLst>
              <a:gd fmla="val 50000" name="adj1"/>
              <a:gd fmla="val 50000" name="adj2"/>
            </a:avLst>
          </a:prstGeom>
          <a:solidFill>
            <a:srgbClr val="7030A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24"/>
          <p:cNvSpPr/>
          <p:nvPr/>
        </p:nvSpPr>
        <p:spPr>
          <a:xfrm rot="7176706">
            <a:off x="7836421" y="1788272"/>
            <a:ext cx="464462" cy="109362"/>
          </a:xfrm>
          <a:prstGeom prst="rightArrow">
            <a:avLst>
              <a:gd fmla="val 50000" name="adj1"/>
              <a:gd fmla="val 50000" name="adj2"/>
            </a:avLst>
          </a:prstGeom>
          <a:solidFill>
            <a:srgbClr val="7030A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24"/>
          <p:cNvSpPr/>
          <p:nvPr/>
        </p:nvSpPr>
        <p:spPr>
          <a:xfrm rot="3025601">
            <a:off x="3477021" y="3188903"/>
            <a:ext cx="464317" cy="109741"/>
          </a:xfrm>
          <a:prstGeom prst="rightArrow">
            <a:avLst>
              <a:gd fmla="val 50000" name="adj1"/>
              <a:gd fmla="val 50000" name="adj2"/>
            </a:avLst>
          </a:prstGeom>
          <a:solidFill>
            <a:srgbClr val="7030A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24"/>
          <p:cNvSpPr/>
          <p:nvPr/>
        </p:nvSpPr>
        <p:spPr>
          <a:xfrm rot="6381743">
            <a:off x="5200275" y="3503673"/>
            <a:ext cx="464305" cy="93132"/>
          </a:xfrm>
          <a:prstGeom prst="rightArrow">
            <a:avLst>
              <a:gd fmla="val 50000" name="adj1"/>
              <a:gd fmla="val 50000" name="adj2"/>
            </a:avLst>
          </a:prstGeom>
          <a:solidFill>
            <a:srgbClr val="7030A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24"/>
          <p:cNvSpPr/>
          <p:nvPr/>
        </p:nvSpPr>
        <p:spPr>
          <a:xfrm rot="6631804">
            <a:off x="6964776" y="3583276"/>
            <a:ext cx="464501" cy="109551"/>
          </a:xfrm>
          <a:prstGeom prst="rightArrow">
            <a:avLst>
              <a:gd fmla="val 50000" name="adj1"/>
              <a:gd fmla="val 50000" name="adj2"/>
            </a:avLst>
          </a:prstGeom>
          <a:solidFill>
            <a:srgbClr val="7030A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24"/>
          <p:cNvSpPr/>
          <p:nvPr/>
        </p:nvSpPr>
        <p:spPr>
          <a:xfrm rot="5144422">
            <a:off x="2471878" y="3489379"/>
            <a:ext cx="464483" cy="89942"/>
          </a:xfrm>
          <a:prstGeom prst="rightArrow">
            <a:avLst>
              <a:gd fmla="val 50000" name="adj1"/>
              <a:gd fmla="val 50000" name="adj2"/>
            </a:avLst>
          </a:prstGeom>
          <a:solidFill>
            <a:srgbClr val="7030A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24"/>
          <p:cNvSpPr/>
          <p:nvPr/>
        </p:nvSpPr>
        <p:spPr>
          <a:xfrm rot="7348101">
            <a:off x="7836452" y="3198463"/>
            <a:ext cx="464390" cy="90632"/>
          </a:xfrm>
          <a:prstGeom prst="rightArrow">
            <a:avLst>
              <a:gd fmla="val 50000" name="adj1"/>
              <a:gd fmla="val 50000" name="adj2"/>
            </a:avLst>
          </a:prstGeom>
          <a:solidFill>
            <a:srgbClr val="93C47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24"/>
          <p:cNvSpPr/>
          <p:nvPr/>
        </p:nvSpPr>
        <p:spPr>
          <a:xfrm rot="7348101">
            <a:off x="6804214" y="1688263"/>
            <a:ext cx="464390" cy="90632"/>
          </a:xfrm>
          <a:prstGeom prst="rightArrow">
            <a:avLst>
              <a:gd fmla="val 50000" name="adj1"/>
              <a:gd fmla="val 50000" name="adj2"/>
            </a:avLst>
          </a:prstGeom>
          <a:solidFill>
            <a:srgbClr val="93C47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24"/>
          <p:cNvSpPr/>
          <p:nvPr/>
        </p:nvSpPr>
        <p:spPr>
          <a:xfrm rot="2558673">
            <a:off x="2426870" y="1613120"/>
            <a:ext cx="464537" cy="90449"/>
          </a:xfrm>
          <a:prstGeom prst="rightArrow">
            <a:avLst>
              <a:gd fmla="val 50000" name="adj1"/>
              <a:gd fmla="val 50000" name="adj2"/>
            </a:avLst>
          </a:prstGeom>
          <a:solidFill>
            <a:srgbClr val="93C47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24"/>
          <p:cNvSpPr/>
          <p:nvPr/>
        </p:nvSpPr>
        <p:spPr>
          <a:xfrm rot="6432367">
            <a:off x="2996480" y="3415724"/>
            <a:ext cx="464487" cy="90718"/>
          </a:xfrm>
          <a:prstGeom prst="rightArrow">
            <a:avLst>
              <a:gd fmla="val 50000" name="adj1"/>
              <a:gd fmla="val 50000" name="adj2"/>
            </a:avLst>
          </a:prstGeom>
          <a:solidFill>
            <a:srgbClr val="93C47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95"/>
                                        </p:tgtEl>
                                        <p:attrNameLst>
                                          <p:attrName>style.visibility</p:attrName>
                                        </p:attrNameLst>
                                      </p:cBhvr>
                                      <p:to>
                                        <p:strVal val="visible"/>
                                      </p:to>
                                    </p:set>
                                    <p:anim calcmode="lin" valueType="num">
                                      <p:cBhvr additive="base">
                                        <p:cTn dur="1"/>
                                        <p:tgtEl>
                                          <p:spTgt spid="895"/>
                                        </p:tgtEl>
                                        <p:attrNameLst>
                                          <p:attrName>ppt_y</p:attrName>
                                        </p:attrNameLst>
                                      </p:cBhvr>
                                      <p:tavLst>
                                        <p:tav fmla="" tm="0">
                                          <p:val>
                                            <p:strVal val="#ppt_y-1"/>
                                          </p:val>
                                        </p:tav>
                                        <p:tav fmla="" tm="100000">
                                          <p:val>
                                            <p:strVal val="#ppt_y"/>
                                          </p:val>
                                        </p:tav>
                                      </p:tavLst>
                                    </p:anim>
                                  </p:childTnLst>
                                </p:cTn>
                              </p:par>
                            </p:childTnLst>
                          </p:cTn>
                        </p:par>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896"/>
                                        </p:tgtEl>
                                        <p:attrNameLst>
                                          <p:attrName>style.visibility</p:attrName>
                                        </p:attrNameLst>
                                      </p:cBhvr>
                                      <p:to>
                                        <p:strVal val="visible"/>
                                      </p:to>
                                    </p:set>
                                    <p:anim calcmode="lin" valueType="num">
                                      <p:cBhvr additive="base">
                                        <p:cTn dur="1000"/>
                                        <p:tgtEl>
                                          <p:spTgt spid="89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897"/>
                                        </p:tgtEl>
                                        <p:attrNameLst>
                                          <p:attrName>style.visibility</p:attrName>
                                        </p:attrNameLst>
                                      </p:cBhvr>
                                      <p:to>
                                        <p:strVal val="visible"/>
                                      </p:to>
                                    </p:set>
                                    <p:anim calcmode="lin" valueType="num">
                                      <p:cBhvr additive="base">
                                        <p:cTn dur="1000"/>
                                        <p:tgtEl>
                                          <p:spTgt spid="897"/>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898"/>
                                        </p:tgtEl>
                                        <p:attrNameLst>
                                          <p:attrName>style.visibility</p:attrName>
                                        </p:attrNameLst>
                                      </p:cBhvr>
                                      <p:to>
                                        <p:strVal val="visible"/>
                                      </p:to>
                                    </p:set>
                                    <p:anim calcmode="lin" valueType="num">
                                      <p:cBhvr additive="base">
                                        <p:cTn dur="1000"/>
                                        <p:tgtEl>
                                          <p:spTgt spid="898"/>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1">
                                  <p:stCondLst>
                                    <p:cond delay="0"/>
                                  </p:stCondLst>
                                  <p:childTnLst>
                                    <p:set>
                                      <p:cBhvr>
                                        <p:cTn dur="1" fill="hold">
                                          <p:stCondLst>
                                            <p:cond delay="0"/>
                                          </p:stCondLst>
                                        </p:cTn>
                                        <p:tgtEl>
                                          <p:spTgt spid="899"/>
                                        </p:tgtEl>
                                        <p:attrNameLst>
                                          <p:attrName>style.visibility</p:attrName>
                                        </p:attrNameLst>
                                      </p:cBhvr>
                                      <p:to>
                                        <p:strVal val="visible"/>
                                      </p:to>
                                    </p:set>
                                    <p:anim calcmode="lin" valueType="num">
                                      <p:cBhvr additive="base">
                                        <p:cTn dur="1000"/>
                                        <p:tgtEl>
                                          <p:spTgt spid="899"/>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1">
                                  <p:stCondLst>
                                    <p:cond delay="0"/>
                                  </p:stCondLst>
                                  <p:childTnLst>
                                    <p:set>
                                      <p:cBhvr>
                                        <p:cTn dur="1" fill="hold">
                                          <p:stCondLst>
                                            <p:cond delay="0"/>
                                          </p:stCondLst>
                                        </p:cTn>
                                        <p:tgtEl>
                                          <p:spTgt spid="900"/>
                                        </p:tgtEl>
                                        <p:attrNameLst>
                                          <p:attrName>style.visibility</p:attrName>
                                        </p:attrNameLst>
                                      </p:cBhvr>
                                      <p:to>
                                        <p:strVal val="visible"/>
                                      </p:to>
                                    </p:set>
                                    <p:anim calcmode="lin" valueType="num">
                                      <p:cBhvr additive="base">
                                        <p:cTn dur="1000"/>
                                        <p:tgtEl>
                                          <p:spTgt spid="900"/>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1">
                                  <p:stCondLst>
                                    <p:cond delay="0"/>
                                  </p:stCondLst>
                                  <p:childTnLst>
                                    <p:set>
                                      <p:cBhvr>
                                        <p:cTn dur="1" fill="hold">
                                          <p:stCondLst>
                                            <p:cond delay="0"/>
                                          </p:stCondLst>
                                        </p:cTn>
                                        <p:tgtEl>
                                          <p:spTgt spid="902"/>
                                        </p:tgtEl>
                                        <p:attrNameLst>
                                          <p:attrName>style.visibility</p:attrName>
                                        </p:attrNameLst>
                                      </p:cBhvr>
                                      <p:to>
                                        <p:strVal val="visible"/>
                                      </p:to>
                                    </p:set>
                                    <p:anim calcmode="lin" valueType="num">
                                      <p:cBhvr additive="base">
                                        <p:cTn dur="1000"/>
                                        <p:tgtEl>
                                          <p:spTgt spid="902"/>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2" presetSubtype="1">
                                  <p:stCondLst>
                                    <p:cond delay="0"/>
                                  </p:stCondLst>
                                  <p:childTnLst>
                                    <p:set>
                                      <p:cBhvr>
                                        <p:cTn dur="1" fill="hold">
                                          <p:stCondLst>
                                            <p:cond delay="0"/>
                                          </p:stCondLst>
                                        </p:cTn>
                                        <p:tgtEl>
                                          <p:spTgt spid="901"/>
                                        </p:tgtEl>
                                        <p:attrNameLst>
                                          <p:attrName>style.visibility</p:attrName>
                                        </p:attrNameLst>
                                      </p:cBhvr>
                                      <p:to>
                                        <p:strVal val="visible"/>
                                      </p:to>
                                    </p:set>
                                    <p:anim calcmode="lin" valueType="num">
                                      <p:cBhvr additive="base">
                                        <p:cTn dur="1000"/>
                                        <p:tgtEl>
                                          <p:spTgt spid="90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04"/>
                                        </p:tgtEl>
                                        <p:attrNameLst>
                                          <p:attrName>style.visibility</p:attrName>
                                        </p:attrNameLst>
                                      </p:cBhvr>
                                      <p:to>
                                        <p:strVal val="visible"/>
                                      </p:to>
                                    </p:set>
                                    <p:anim calcmode="lin" valueType="num">
                                      <p:cBhvr additive="base">
                                        <p:cTn dur="1000"/>
                                        <p:tgtEl>
                                          <p:spTgt spid="904"/>
                                        </p:tgtEl>
                                        <p:attrNameLst>
                                          <p:attrName>ppt_w</p:attrName>
                                        </p:attrNameLst>
                                      </p:cBhvr>
                                      <p:tavLst>
                                        <p:tav fmla="" tm="0">
                                          <p:val>
                                            <p:strVal val="0"/>
                                          </p:val>
                                        </p:tav>
                                        <p:tav fmla="" tm="100000">
                                          <p:val>
                                            <p:strVal val="#ppt_w"/>
                                          </p:val>
                                        </p:tav>
                                      </p:tavLst>
                                    </p:anim>
                                    <p:anim calcmode="lin" valueType="num">
                                      <p:cBhvr additive="base">
                                        <p:cTn dur="1000"/>
                                        <p:tgtEl>
                                          <p:spTgt spid="90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905"/>
                                        </p:tgtEl>
                                        <p:attrNameLst>
                                          <p:attrName>style.visibility</p:attrName>
                                        </p:attrNameLst>
                                      </p:cBhvr>
                                      <p:to>
                                        <p:strVal val="visible"/>
                                      </p:to>
                                    </p:set>
                                    <p:anim calcmode="lin" valueType="num">
                                      <p:cBhvr additive="base">
                                        <p:cTn dur="1000"/>
                                        <p:tgtEl>
                                          <p:spTgt spid="905"/>
                                        </p:tgtEl>
                                        <p:attrNameLst>
                                          <p:attrName>ppt_w</p:attrName>
                                        </p:attrNameLst>
                                      </p:cBhvr>
                                      <p:tavLst>
                                        <p:tav fmla="" tm="0">
                                          <p:val>
                                            <p:strVal val="0"/>
                                          </p:val>
                                        </p:tav>
                                        <p:tav fmla="" tm="100000">
                                          <p:val>
                                            <p:strVal val="#ppt_w"/>
                                          </p:val>
                                        </p:tav>
                                      </p:tavLst>
                                    </p:anim>
                                    <p:anim calcmode="lin" valueType="num">
                                      <p:cBhvr additive="base">
                                        <p:cTn dur="1000"/>
                                        <p:tgtEl>
                                          <p:spTgt spid="905"/>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906"/>
                                        </p:tgtEl>
                                        <p:attrNameLst>
                                          <p:attrName>style.visibility</p:attrName>
                                        </p:attrNameLst>
                                      </p:cBhvr>
                                      <p:to>
                                        <p:strVal val="visible"/>
                                      </p:to>
                                    </p:set>
                                    <p:anim calcmode="lin" valueType="num">
                                      <p:cBhvr additive="base">
                                        <p:cTn dur="1000"/>
                                        <p:tgtEl>
                                          <p:spTgt spid="906"/>
                                        </p:tgtEl>
                                        <p:attrNameLst>
                                          <p:attrName>ppt_w</p:attrName>
                                        </p:attrNameLst>
                                      </p:cBhvr>
                                      <p:tavLst>
                                        <p:tav fmla="" tm="0">
                                          <p:val>
                                            <p:strVal val="0"/>
                                          </p:val>
                                        </p:tav>
                                        <p:tav fmla="" tm="100000">
                                          <p:val>
                                            <p:strVal val="#ppt_w"/>
                                          </p:val>
                                        </p:tav>
                                      </p:tavLst>
                                    </p:anim>
                                    <p:anim calcmode="lin" valueType="num">
                                      <p:cBhvr additive="base">
                                        <p:cTn dur="1000"/>
                                        <p:tgtEl>
                                          <p:spTgt spid="906"/>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903"/>
                                        </p:tgtEl>
                                        <p:attrNameLst>
                                          <p:attrName>style.visibility</p:attrName>
                                        </p:attrNameLst>
                                      </p:cBhvr>
                                      <p:to>
                                        <p:strVal val="visible"/>
                                      </p:to>
                                    </p:set>
                                    <p:anim calcmode="lin" valueType="num">
                                      <p:cBhvr additive="base">
                                        <p:cTn dur="1000"/>
                                        <p:tgtEl>
                                          <p:spTgt spid="903"/>
                                        </p:tgtEl>
                                        <p:attrNameLst>
                                          <p:attrName>ppt_w</p:attrName>
                                        </p:attrNameLst>
                                      </p:cBhvr>
                                      <p:tavLst>
                                        <p:tav fmla="" tm="0">
                                          <p:val>
                                            <p:strVal val="0"/>
                                          </p:val>
                                        </p:tav>
                                        <p:tav fmla="" tm="100000">
                                          <p:val>
                                            <p:strVal val="#ppt_w"/>
                                          </p:val>
                                        </p:tav>
                                      </p:tavLst>
                                    </p:anim>
                                    <p:anim calcmode="lin" valueType="num">
                                      <p:cBhvr additive="base">
                                        <p:cTn dur="1000"/>
                                        <p:tgtEl>
                                          <p:spTgt spid="90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2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RESULTS USING PERFORMANCE INDICATOR PLOTS</a:t>
            </a:r>
            <a:endParaRPr b="1" sz="2400"/>
          </a:p>
        </p:txBody>
      </p:sp>
      <p:sp>
        <p:nvSpPr>
          <p:cNvPr id="912" name="Google Shape;912;p125"/>
          <p:cNvSpPr/>
          <p:nvPr/>
        </p:nvSpPr>
        <p:spPr>
          <a:xfrm>
            <a:off x="0" y="669950"/>
            <a:ext cx="1959900" cy="1383000"/>
          </a:xfrm>
          <a:prstGeom prst="rect">
            <a:avLst/>
          </a:prstGeom>
          <a:solidFill>
            <a:srgbClr val="D8D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PERFORMANCE INDICATOR 2:</a:t>
            </a:r>
            <a:endParaRPr b="1" sz="1600"/>
          </a:p>
          <a:p>
            <a:pPr indent="0" lvl="0" marL="0" rtl="0" algn="ctr">
              <a:spcBef>
                <a:spcPts val="0"/>
              </a:spcBef>
              <a:spcAft>
                <a:spcPts val="0"/>
              </a:spcAft>
              <a:buNone/>
            </a:pPr>
            <a:r>
              <a:t/>
            </a:r>
            <a:endParaRPr b="1" sz="1600"/>
          </a:p>
          <a:p>
            <a:pPr indent="0" lvl="0" marL="0" rtl="0" algn="ctr">
              <a:spcBef>
                <a:spcPts val="0"/>
              </a:spcBef>
              <a:spcAft>
                <a:spcPts val="0"/>
              </a:spcAft>
              <a:buNone/>
            </a:pPr>
            <a:r>
              <a:rPr b="1" lang="en" sz="1600">
                <a:solidFill>
                  <a:schemeClr val="accent3"/>
                </a:solidFill>
              </a:rPr>
              <a:t>Global Error Ratio</a:t>
            </a:r>
            <a:endParaRPr b="1" sz="1600">
              <a:solidFill>
                <a:schemeClr val="accent3"/>
              </a:solidFill>
            </a:endParaRPr>
          </a:p>
          <a:p>
            <a:pPr indent="0" lvl="0" marL="0" rtl="0" algn="ctr">
              <a:spcBef>
                <a:spcPts val="0"/>
              </a:spcBef>
              <a:spcAft>
                <a:spcPts val="0"/>
              </a:spcAft>
              <a:buNone/>
            </a:pPr>
            <a:r>
              <a:rPr b="1" lang="en" sz="1600">
                <a:solidFill>
                  <a:schemeClr val="accent3"/>
                </a:solidFill>
              </a:rPr>
              <a:t>(E</a:t>
            </a:r>
            <a:r>
              <a:rPr b="1" baseline="-25000" lang="en" sz="1600">
                <a:solidFill>
                  <a:schemeClr val="accent3"/>
                </a:solidFill>
              </a:rPr>
              <a:t>G</a:t>
            </a:r>
            <a:r>
              <a:rPr b="1" lang="en" sz="1600">
                <a:solidFill>
                  <a:schemeClr val="accent3"/>
                </a:solidFill>
              </a:rPr>
              <a:t>)</a:t>
            </a:r>
            <a:endParaRPr b="1" sz="1600">
              <a:solidFill>
                <a:schemeClr val="accent3"/>
              </a:solidFill>
            </a:endParaRPr>
          </a:p>
        </p:txBody>
      </p:sp>
      <p:pic>
        <p:nvPicPr>
          <p:cNvPr id="913" name="Google Shape;913;p125"/>
          <p:cNvPicPr preferRelativeResize="0"/>
          <p:nvPr/>
        </p:nvPicPr>
        <p:blipFill>
          <a:blip r:embed="rId3">
            <a:alphaModFix/>
          </a:blip>
          <a:stretch>
            <a:fillRect/>
          </a:stretch>
        </p:blipFill>
        <p:spPr>
          <a:xfrm>
            <a:off x="1959900" y="669950"/>
            <a:ext cx="7184101" cy="4473550"/>
          </a:xfrm>
          <a:prstGeom prst="rect">
            <a:avLst/>
          </a:prstGeom>
          <a:noFill/>
          <a:ln cap="flat" cmpd="sng" w="12700">
            <a:solidFill>
              <a:srgbClr val="333333"/>
            </a:solidFill>
            <a:prstDash val="solid"/>
            <a:miter lim="8000"/>
            <a:headEnd len="sm" w="sm" type="none"/>
            <a:tailEnd len="sm" w="sm" type="none"/>
          </a:ln>
        </p:spPr>
      </p:pic>
      <p:sp>
        <p:nvSpPr>
          <p:cNvPr id="914" name="Google Shape;914;p125"/>
          <p:cNvSpPr/>
          <p:nvPr/>
        </p:nvSpPr>
        <p:spPr>
          <a:xfrm rot="-1134879">
            <a:off x="4339712" y="2364694"/>
            <a:ext cx="464586" cy="90032"/>
          </a:xfrm>
          <a:prstGeom prst="rightArrow">
            <a:avLst>
              <a:gd fmla="val 50000" name="adj1"/>
              <a:gd fmla="val 50000" name="adj2"/>
            </a:avLst>
          </a:prstGeom>
          <a:solidFill>
            <a:srgbClr val="7030A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25"/>
          <p:cNvSpPr/>
          <p:nvPr/>
        </p:nvSpPr>
        <p:spPr>
          <a:xfrm rot="-1134879">
            <a:off x="6501987" y="2364694"/>
            <a:ext cx="464586" cy="90032"/>
          </a:xfrm>
          <a:prstGeom prst="rightArrow">
            <a:avLst>
              <a:gd fmla="val 50000" name="adj1"/>
              <a:gd fmla="val 50000" name="adj2"/>
            </a:avLst>
          </a:prstGeom>
          <a:solidFill>
            <a:srgbClr val="7030A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25"/>
          <p:cNvSpPr/>
          <p:nvPr/>
        </p:nvSpPr>
        <p:spPr>
          <a:xfrm rot="-1134879">
            <a:off x="2177437" y="2291319"/>
            <a:ext cx="464586" cy="90032"/>
          </a:xfrm>
          <a:prstGeom prst="rightArrow">
            <a:avLst>
              <a:gd fmla="val 50000" name="adj1"/>
              <a:gd fmla="val 50000" name="adj2"/>
            </a:avLst>
          </a:prstGeom>
          <a:solidFill>
            <a:srgbClr val="7030A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25"/>
          <p:cNvSpPr/>
          <p:nvPr/>
        </p:nvSpPr>
        <p:spPr>
          <a:xfrm rot="-9393803">
            <a:off x="8339395" y="2380445"/>
            <a:ext cx="464632" cy="90012"/>
          </a:xfrm>
          <a:prstGeom prst="rightArrow">
            <a:avLst>
              <a:gd fmla="val 50000" name="adj1"/>
              <a:gd fmla="val 50000" name="adj2"/>
            </a:avLst>
          </a:prstGeom>
          <a:solidFill>
            <a:srgbClr val="7030A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25"/>
          <p:cNvSpPr/>
          <p:nvPr/>
        </p:nvSpPr>
        <p:spPr>
          <a:xfrm rot="-1856302">
            <a:off x="4117449" y="4570166"/>
            <a:ext cx="464487" cy="90140"/>
          </a:xfrm>
          <a:prstGeom prst="rightArrow">
            <a:avLst>
              <a:gd fmla="val 50000" name="adj1"/>
              <a:gd fmla="val 50000" name="adj2"/>
            </a:avLst>
          </a:prstGeom>
          <a:solidFill>
            <a:srgbClr val="7030A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25"/>
          <p:cNvSpPr/>
          <p:nvPr/>
        </p:nvSpPr>
        <p:spPr>
          <a:xfrm rot="-2459671">
            <a:off x="2731981" y="4462140"/>
            <a:ext cx="464643" cy="90169"/>
          </a:xfrm>
          <a:prstGeom prst="rightArrow">
            <a:avLst>
              <a:gd fmla="val 50000" name="adj1"/>
              <a:gd fmla="val 50000" name="adj2"/>
            </a:avLst>
          </a:prstGeom>
          <a:solidFill>
            <a:srgbClr val="7030A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25"/>
          <p:cNvSpPr/>
          <p:nvPr/>
        </p:nvSpPr>
        <p:spPr>
          <a:xfrm rot="-9303412">
            <a:off x="6677195" y="4589557"/>
            <a:ext cx="464528" cy="90056"/>
          </a:xfrm>
          <a:prstGeom prst="rightArrow">
            <a:avLst>
              <a:gd fmla="val 50000" name="adj1"/>
              <a:gd fmla="val 50000" name="adj2"/>
            </a:avLst>
          </a:prstGeom>
          <a:solidFill>
            <a:srgbClr val="7030A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14"/>
                                        </p:tgtEl>
                                        <p:attrNameLst>
                                          <p:attrName>style.visibility</p:attrName>
                                        </p:attrNameLst>
                                      </p:cBhvr>
                                      <p:to>
                                        <p:strVal val="visible"/>
                                      </p:to>
                                    </p:set>
                                    <p:anim calcmode="lin" valueType="num">
                                      <p:cBhvr additive="base">
                                        <p:cTn dur="1000"/>
                                        <p:tgtEl>
                                          <p:spTgt spid="91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915"/>
                                        </p:tgtEl>
                                        <p:attrNameLst>
                                          <p:attrName>style.visibility</p:attrName>
                                        </p:attrNameLst>
                                      </p:cBhvr>
                                      <p:to>
                                        <p:strVal val="visible"/>
                                      </p:to>
                                    </p:set>
                                    <p:anim calcmode="lin" valueType="num">
                                      <p:cBhvr additive="base">
                                        <p:cTn dur="1000"/>
                                        <p:tgtEl>
                                          <p:spTgt spid="915"/>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916"/>
                                        </p:tgtEl>
                                        <p:attrNameLst>
                                          <p:attrName>style.visibility</p:attrName>
                                        </p:attrNameLst>
                                      </p:cBhvr>
                                      <p:to>
                                        <p:strVal val="visible"/>
                                      </p:to>
                                    </p:set>
                                    <p:anim calcmode="lin" valueType="num">
                                      <p:cBhvr additive="base">
                                        <p:cTn dur="1000"/>
                                        <p:tgtEl>
                                          <p:spTgt spid="916"/>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917"/>
                                        </p:tgtEl>
                                        <p:attrNameLst>
                                          <p:attrName>style.visibility</p:attrName>
                                        </p:attrNameLst>
                                      </p:cBhvr>
                                      <p:to>
                                        <p:strVal val="visible"/>
                                      </p:to>
                                    </p:set>
                                    <p:anim calcmode="lin" valueType="num">
                                      <p:cBhvr additive="base">
                                        <p:cTn dur="1000"/>
                                        <p:tgtEl>
                                          <p:spTgt spid="917"/>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918"/>
                                        </p:tgtEl>
                                        <p:attrNameLst>
                                          <p:attrName>style.visibility</p:attrName>
                                        </p:attrNameLst>
                                      </p:cBhvr>
                                      <p:to>
                                        <p:strVal val="visible"/>
                                      </p:to>
                                    </p:set>
                                    <p:anim calcmode="lin" valueType="num">
                                      <p:cBhvr additive="base">
                                        <p:cTn dur="1000"/>
                                        <p:tgtEl>
                                          <p:spTgt spid="918"/>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0"/>
                                  </p:stCondLst>
                                  <p:childTnLst>
                                    <p:set>
                                      <p:cBhvr>
                                        <p:cTn dur="1" fill="hold">
                                          <p:stCondLst>
                                            <p:cond delay="0"/>
                                          </p:stCondLst>
                                        </p:cTn>
                                        <p:tgtEl>
                                          <p:spTgt spid="919"/>
                                        </p:tgtEl>
                                        <p:attrNameLst>
                                          <p:attrName>style.visibility</p:attrName>
                                        </p:attrNameLst>
                                      </p:cBhvr>
                                      <p:to>
                                        <p:strVal val="visible"/>
                                      </p:to>
                                    </p:set>
                                    <p:anim calcmode="lin" valueType="num">
                                      <p:cBhvr additive="base">
                                        <p:cTn dur="1000"/>
                                        <p:tgtEl>
                                          <p:spTgt spid="919"/>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2" presetSubtype="4">
                                  <p:stCondLst>
                                    <p:cond delay="0"/>
                                  </p:stCondLst>
                                  <p:childTnLst>
                                    <p:set>
                                      <p:cBhvr>
                                        <p:cTn dur="1" fill="hold">
                                          <p:stCondLst>
                                            <p:cond delay="0"/>
                                          </p:stCondLst>
                                        </p:cTn>
                                        <p:tgtEl>
                                          <p:spTgt spid="920"/>
                                        </p:tgtEl>
                                        <p:attrNameLst>
                                          <p:attrName>style.visibility</p:attrName>
                                        </p:attrNameLst>
                                      </p:cBhvr>
                                      <p:to>
                                        <p:strVal val="visible"/>
                                      </p:to>
                                    </p:set>
                                    <p:anim calcmode="lin" valueType="num">
                                      <p:cBhvr additive="base">
                                        <p:cTn dur="1000"/>
                                        <p:tgtEl>
                                          <p:spTgt spid="92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2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RESULTS USING PERFORMANCE INDICATOR PLOTS</a:t>
            </a:r>
            <a:endParaRPr b="1" sz="2400"/>
          </a:p>
        </p:txBody>
      </p:sp>
      <p:sp>
        <p:nvSpPr>
          <p:cNvPr id="926" name="Google Shape;926;p126"/>
          <p:cNvSpPr/>
          <p:nvPr/>
        </p:nvSpPr>
        <p:spPr>
          <a:xfrm>
            <a:off x="0" y="669950"/>
            <a:ext cx="1959900" cy="1383000"/>
          </a:xfrm>
          <a:prstGeom prst="rect">
            <a:avLst/>
          </a:prstGeom>
          <a:solidFill>
            <a:srgbClr val="D8D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PERFORMANCE INDICATOR 3:</a:t>
            </a:r>
            <a:endParaRPr b="1" sz="1600"/>
          </a:p>
          <a:p>
            <a:pPr indent="0" lvl="0" marL="0" rtl="0" algn="ctr">
              <a:spcBef>
                <a:spcPts val="0"/>
              </a:spcBef>
              <a:spcAft>
                <a:spcPts val="0"/>
              </a:spcAft>
              <a:buNone/>
            </a:pPr>
            <a:r>
              <a:t/>
            </a:r>
            <a:endParaRPr b="1" sz="1600"/>
          </a:p>
          <a:p>
            <a:pPr indent="0" lvl="0" marL="0" rtl="0" algn="ctr">
              <a:spcBef>
                <a:spcPts val="0"/>
              </a:spcBef>
              <a:spcAft>
                <a:spcPts val="0"/>
              </a:spcAft>
              <a:buNone/>
            </a:pPr>
            <a:r>
              <a:rPr b="1" lang="en" sz="1600">
                <a:solidFill>
                  <a:schemeClr val="accent3"/>
                </a:solidFill>
              </a:rPr>
              <a:t>Convergence Metric (CM)</a:t>
            </a:r>
            <a:endParaRPr b="1" sz="1600">
              <a:solidFill>
                <a:schemeClr val="accent3"/>
              </a:solidFill>
            </a:endParaRPr>
          </a:p>
        </p:txBody>
      </p:sp>
      <p:pic>
        <p:nvPicPr>
          <p:cNvPr id="927" name="Google Shape;927;p126"/>
          <p:cNvPicPr preferRelativeResize="0"/>
          <p:nvPr/>
        </p:nvPicPr>
        <p:blipFill>
          <a:blip r:embed="rId3">
            <a:alphaModFix/>
          </a:blip>
          <a:stretch>
            <a:fillRect/>
          </a:stretch>
        </p:blipFill>
        <p:spPr>
          <a:xfrm>
            <a:off x="1959900" y="669950"/>
            <a:ext cx="7184101" cy="4473550"/>
          </a:xfrm>
          <a:prstGeom prst="rect">
            <a:avLst/>
          </a:prstGeom>
          <a:noFill/>
          <a:ln cap="flat" cmpd="sng" w="12700">
            <a:solidFill>
              <a:srgbClr val="F9F9F9"/>
            </a:solidFill>
            <a:prstDash val="solid"/>
            <a:miter lim="8000"/>
            <a:headEnd len="sm" w="sm" type="none"/>
            <a:tailEnd len="sm" w="sm" type="none"/>
          </a:ln>
        </p:spPr>
      </p:pic>
      <p:sp>
        <p:nvSpPr>
          <p:cNvPr id="928" name="Google Shape;928;p126"/>
          <p:cNvSpPr/>
          <p:nvPr/>
        </p:nvSpPr>
        <p:spPr>
          <a:xfrm>
            <a:off x="2203850" y="1969050"/>
            <a:ext cx="5570400" cy="710700"/>
          </a:xfrm>
          <a:prstGeom prst="ellipse">
            <a:avLst/>
          </a:prstGeom>
          <a:no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26"/>
          <p:cNvSpPr/>
          <p:nvPr/>
        </p:nvSpPr>
        <p:spPr>
          <a:xfrm>
            <a:off x="2075300" y="4185325"/>
            <a:ext cx="5570400" cy="710700"/>
          </a:xfrm>
          <a:prstGeom prst="ellipse">
            <a:avLst/>
          </a:prstGeom>
          <a:no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26"/>
          <p:cNvSpPr/>
          <p:nvPr/>
        </p:nvSpPr>
        <p:spPr>
          <a:xfrm>
            <a:off x="6407775" y="1545200"/>
            <a:ext cx="2675100" cy="1069800"/>
          </a:xfrm>
          <a:prstGeom prst="ellipse">
            <a:avLst/>
          </a:prstGeom>
          <a:no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26"/>
          <p:cNvSpPr/>
          <p:nvPr/>
        </p:nvSpPr>
        <p:spPr>
          <a:xfrm>
            <a:off x="6407775" y="3826225"/>
            <a:ext cx="2675100" cy="1069800"/>
          </a:xfrm>
          <a:prstGeom prst="ellipse">
            <a:avLst/>
          </a:prstGeom>
          <a:no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2" name="Google Shape;932;p126"/>
          <p:cNvCxnSpPr>
            <a:stCxn id="928" idx="3"/>
          </p:cNvCxnSpPr>
          <p:nvPr/>
        </p:nvCxnSpPr>
        <p:spPr>
          <a:xfrm flipH="1">
            <a:off x="1474316" y="2575670"/>
            <a:ext cx="1545300" cy="717000"/>
          </a:xfrm>
          <a:prstGeom prst="straightConnector1">
            <a:avLst/>
          </a:prstGeom>
          <a:noFill/>
          <a:ln cap="flat" cmpd="sng" w="9525">
            <a:solidFill>
              <a:schemeClr val="dk2"/>
            </a:solidFill>
            <a:prstDash val="solid"/>
            <a:round/>
            <a:headEnd len="med" w="med" type="none"/>
            <a:tailEnd len="med" w="med" type="triangle"/>
          </a:ln>
        </p:spPr>
      </p:cxnSp>
      <p:cxnSp>
        <p:nvCxnSpPr>
          <p:cNvPr id="933" name="Google Shape;933;p126"/>
          <p:cNvCxnSpPr/>
          <p:nvPr/>
        </p:nvCxnSpPr>
        <p:spPr>
          <a:xfrm rot="10800000">
            <a:off x="1485025" y="3475525"/>
            <a:ext cx="3343200" cy="709800"/>
          </a:xfrm>
          <a:prstGeom prst="straightConnector1">
            <a:avLst/>
          </a:prstGeom>
          <a:noFill/>
          <a:ln cap="flat" cmpd="sng" w="9525">
            <a:solidFill>
              <a:schemeClr val="dk2"/>
            </a:solidFill>
            <a:prstDash val="solid"/>
            <a:round/>
            <a:headEnd len="med" w="med" type="none"/>
            <a:tailEnd len="med" w="med" type="triangle"/>
          </a:ln>
        </p:spPr>
      </p:cxnSp>
      <p:cxnSp>
        <p:nvCxnSpPr>
          <p:cNvPr id="934" name="Google Shape;934;p126"/>
          <p:cNvCxnSpPr>
            <a:stCxn id="931" idx="0"/>
          </p:cNvCxnSpPr>
          <p:nvPr/>
        </p:nvCxnSpPr>
        <p:spPr>
          <a:xfrm rot="10800000">
            <a:off x="1571025" y="3421825"/>
            <a:ext cx="6174300" cy="404400"/>
          </a:xfrm>
          <a:prstGeom prst="straightConnector1">
            <a:avLst/>
          </a:prstGeom>
          <a:noFill/>
          <a:ln cap="flat" cmpd="sng" w="9525">
            <a:solidFill>
              <a:schemeClr val="dk2"/>
            </a:solidFill>
            <a:prstDash val="solid"/>
            <a:round/>
            <a:headEnd len="med" w="med" type="none"/>
            <a:tailEnd len="med" w="med" type="triangle"/>
          </a:ln>
        </p:spPr>
      </p:cxnSp>
      <p:cxnSp>
        <p:nvCxnSpPr>
          <p:cNvPr id="935" name="Google Shape;935;p126"/>
          <p:cNvCxnSpPr>
            <a:stCxn id="930" idx="3"/>
          </p:cNvCxnSpPr>
          <p:nvPr/>
        </p:nvCxnSpPr>
        <p:spPr>
          <a:xfrm flipH="1">
            <a:off x="1560334" y="2458331"/>
            <a:ext cx="5239200" cy="898800"/>
          </a:xfrm>
          <a:prstGeom prst="straightConnector1">
            <a:avLst/>
          </a:prstGeom>
          <a:noFill/>
          <a:ln cap="flat" cmpd="sng" w="9525">
            <a:solidFill>
              <a:schemeClr val="dk2"/>
            </a:solidFill>
            <a:prstDash val="solid"/>
            <a:round/>
            <a:headEnd len="med" w="med" type="none"/>
            <a:tailEnd len="med" w="med" type="triangle"/>
          </a:ln>
        </p:spPr>
      </p:cxnSp>
      <p:sp>
        <p:nvSpPr>
          <p:cNvPr id="936" name="Google Shape;936;p126"/>
          <p:cNvSpPr/>
          <p:nvPr/>
        </p:nvSpPr>
        <p:spPr>
          <a:xfrm>
            <a:off x="43050" y="2811675"/>
            <a:ext cx="1442100" cy="11007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Regions of less spread &amp; hence less significance</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930"/>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931"/>
                                        </p:tgtEl>
                                        <p:attrNameLst>
                                          <p:attrName>style.visibility</p:attrName>
                                        </p:attrNameLst>
                                      </p:cBhvr>
                                      <p:to>
                                        <p:strVal val="visible"/>
                                      </p:to>
                                    </p:set>
                                  </p:childTnLst>
                                </p:cTn>
                              </p:par>
                            </p:childTnLst>
                          </p:cTn>
                        </p:par>
                        <p:par>
                          <p:cTn fill="hold">
                            <p:stCondLst>
                              <p:cond delay="3000"/>
                            </p:stCondLst>
                            <p:childTnLst>
                              <p:par>
                                <p:cTn fill="hold" nodeType="afterEffect" presetClass="entr" presetID="1" presetSubtype="0">
                                  <p:stCondLst>
                                    <p:cond delay="0"/>
                                  </p:stCondLst>
                                  <p:childTnLst>
                                    <p:set>
                                      <p:cBhvr>
                                        <p:cTn dur="1" fill="hold">
                                          <p:stCondLst>
                                            <p:cond delay="0"/>
                                          </p:stCondLst>
                                        </p:cTn>
                                        <p:tgtEl>
                                          <p:spTgt spid="9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933"/>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934"/>
                                        </p:tgtEl>
                                        <p:attrNameLst>
                                          <p:attrName>style.visibility</p:attrName>
                                        </p:attrNameLst>
                                      </p:cBhvr>
                                      <p:to>
                                        <p:strVal val="visible"/>
                                      </p:to>
                                    </p:set>
                                  </p:childTnLst>
                                </p:cTn>
                              </p:par>
                            </p:childTnLst>
                          </p:cTn>
                        </p:par>
                        <p:par>
                          <p:cTn fill="hold">
                            <p:stCondLst>
                              <p:cond delay="3000"/>
                            </p:stCondLst>
                            <p:childTnLst>
                              <p:par>
                                <p:cTn fill="hold" nodeType="afterEffect" presetClass="entr" presetID="1" presetSubtype="0">
                                  <p:stCondLst>
                                    <p:cond delay="0"/>
                                  </p:stCondLst>
                                  <p:childTnLst>
                                    <p:set>
                                      <p:cBhvr>
                                        <p:cTn dur="1" fill="hold">
                                          <p:stCondLst>
                                            <p:cond delay="0"/>
                                          </p:stCondLst>
                                        </p:cTn>
                                        <p:tgtEl>
                                          <p:spTgt spid="935"/>
                                        </p:tgtEl>
                                        <p:attrNameLst>
                                          <p:attrName>style.visibility</p:attrName>
                                        </p:attrNameLst>
                                      </p:cBhvr>
                                      <p:to>
                                        <p:strVal val="visible"/>
                                      </p:to>
                                    </p:set>
                                  </p:childTnLst>
                                </p:cTn>
                              </p:par>
                            </p:childTnLst>
                          </p:cTn>
                        </p:par>
                        <p:par>
                          <p:cTn fill="hold">
                            <p:stCondLst>
                              <p:cond delay="4000"/>
                            </p:stCondLst>
                            <p:childTnLst>
                              <p:par>
                                <p:cTn fill="hold" nodeType="after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2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COMPARATIVE </a:t>
            </a:r>
            <a:r>
              <a:rPr b="1" lang="en" sz="2400"/>
              <a:t>RESULTS USING STATISTICAL ANALYSIS</a:t>
            </a:r>
            <a:endParaRPr b="1" sz="2400"/>
          </a:p>
        </p:txBody>
      </p:sp>
      <p:graphicFrame>
        <p:nvGraphicFramePr>
          <p:cNvPr id="942" name="Google Shape;942;p127"/>
          <p:cNvGraphicFramePr/>
          <p:nvPr/>
        </p:nvGraphicFramePr>
        <p:xfrm>
          <a:off x="2264275" y="1669600"/>
          <a:ext cx="3000000" cy="3000000"/>
        </p:xfrm>
        <a:graphic>
          <a:graphicData uri="http://schemas.openxmlformats.org/drawingml/2006/table">
            <a:tbl>
              <a:tblPr>
                <a:noFill/>
                <a:tableStyleId>{6F6B9131-CC3D-48FF-A5D1-5C63AF5131FF}</a:tableStyleId>
              </a:tblPr>
              <a:tblGrid>
                <a:gridCol w="2333625"/>
                <a:gridCol w="657225"/>
                <a:gridCol w="847725"/>
                <a:gridCol w="876300"/>
                <a:gridCol w="933450"/>
              </a:tblGrid>
              <a:tr h="12700">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PERFORMANCE INDICATOR</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Number of data sets </a:t>
                      </a:r>
                      <a:r>
                        <a:rPr b="1" lang="en" sz="1200">
                          <a:latin typeface="Times New Roman"/>
                          <a:ea typeface="Times New Roman"/>
                          <a:cs typeface="Times New Roman"/>
                          <a:sym typeface="Times New Roman"/>
                        </a:rPr>
                        <a:t>(n)</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Chi-square value </a:t>
                      </a:r>
                      <a:r>
                        <a:rPr b="1" lang="en" sz="1200">
                          <a:latin typeface="Times New Roman"/>
                          <a:ea typeface="Times New Roman"/>
                          <a:cs typeface="Times New Roman"/>
                          <a:sym typeface="Times New Roman"/>
                        </a:rPr>
                        <a:t>(χ2)</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Degrees of freedom </a:t>
                      </a:r>
                      <a:r>
                        <a:rPr b="1" lang="en" sz="1200">
                          <a:latin typeface="Times New Roman"/>
                          <a:ea typeface="Times New Roman"/>
                          <a:cs typeface="Times New Roman"/>
                          <a:sym typeface="Times New Roman"/>
                        </a:rPr>
                        <a:t>(df)</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p- value</a:t>
                      </a:r>
                      <a:r>
                        <a:rPr lang="en" sz="1200">
                          <a:latin typeface="Times New Roman"/>
                          <a:ea typeface="Times New Roman"/>
                          <a:cs typeface="Times New Roman"/>
                          <a:sym typeface="Times New Roman"/>
                        </a:rPr>
                        <a:t> (significance indicator)</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Non dominated solutions count (N)</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32</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61.434</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&lt; 0.00001</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Global error ration (E</a:t>
                      </a:r>
                      <a:r>
                        <a:rPr baseline="-25000" lang="en" sz="1200">
                          <a:latin typeface="Times New Roman"/>
                          <a:ea typeface="Times New Roman"/>
                          <a:cs typeface="Times New Roman"/>
                          <a:sym typeface="Times New Roman"/>
                        </a:rPr>
                        <a:t>G</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32</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29.025</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0.00028</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Convergence metric (CM)</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32</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23.888</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0.287</a:t>
                      </a:r>
                      <a:endParaRPr sz="1200">
                        <a:latin typeface="Times New Roman"/>
                        <a:ea typeface="Times New Roman"/>
                        <a:cs typeface="Times New Roman"/>
                        <a:sym typeface="Times New Roman"/>
                      </a:endParaRPr>
                    </a:p>
                  </a:txBody>
                  <a:tcPr marT="63500" marB="63500" marR="63500" marL="63500"/>
                </a:tc>
              </a:tr>
            </a:tbl>
          </a:graphicData>
        </a:graphic>
      </p:graphicFrame>
      <p:graphicFrame>
        <p:nvGraphicFramePr>
          <p:cNvPr id="943" name="Google Shape;943;p127"/>
          <p:cNvGraphicFramePr/>
          <p:nvPr/>
        </p:nvGraphicFramePr>
        <p:xfrm>
          <a:off x="2264275" y="3415525"/>
          <a:ext cx="3000000" cy="3000000"/>
        </p:xfrm>
        <a:graphic>
          <a:graphicData uri="http://schemas.openxmlformats.org/drawingml/2006/table">
            <a:tbl>
              <a:tblPr>
                <a:noFill/>
                <a:tableStyleId>{6F6B9131-CC3D-48FF-A5D1-5C63AF5131FF}</a:tableStyleId>
              </a:tblPr>
              <a:tblGrid>
                <a:gridCol w="2333625"/>
                <a:gridCol w="657225"/>
                <a:gridCol w="847725"/>
                <a:gridCol w="876300"/>
                <a:gridCol w="933450"/>
              </a:tblGrid>
              <a:tr h="12700">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PERFORMANCE INDICATOR</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Number of data sets </a:t>
                      </a:r>
                      <a:r>
                        <a:rPr b="1" lang="en" sz="1200">
                          <a:latin typeface="Times New Roman"/>
                          <a:ea typeface="Times New Roman"/>
                          <a:cs typeface="Times New Roman"/>
                          <a:sym typeface="Times New Roman"/>
                        </a:rPr>
                        <a:t>(n)</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Chi-square value </a:t>
                      </a:r>
                      <a:r>
                        <a:rPr b="1" lang="en" sz="1200">
                          <a:latin typeface="Times New Roman"/>
                          <a:ea typeface="Times New Roman"/>
                          <a:cs typeface="Times New Roman"/>
                          <a:sym typeface="Times New Roman"/>
                        </a:rPr>
                        <a:t>(χ2)</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Degrees of freedom </a:t>
                      </a:r>
                      <a:r>
                        <a:rPr b="1" lang="en" sz="1200">
                          <a:latin typeface="Times New Roman"/>
                          <a:ea typeface="Times New Roman"/>
                          <a:cs typeface="Times New Roman"/>
                          <a:sym typeface="Times New Roman"/>
                        </a:rPr>
                        <a:t>(df)</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p- value</a:t>
                      </a:r>
                      <a:r>
                        <a:rPr lang="en" sz="1200">
                          <a:latin typeface="Times New Roman"/>
                          <a:ea typeface="Times New Roman"/>
                          <a:cs typeface="Times New Roman"/>
                          <a:sym typeface="Times New Roman"/>
                        </a:rPr>
                        <a:t> (significance indicator)</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Non dominated solutions count (N)</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32</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39.722</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&lt; 0.00001</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Global error ration (E</a:t>
                      </a:r>
                      <a:r>
                        <a:rPr baseline="-25000" lang="en" sz="1200">
                          <a:latin typeface="Times New Roman"/>
                          <a:ea typeface="Times New Roman"/>
                          <a:cs typeface="Times New Roman"/>
                          <a:sym typeface="Times New Roman"/>
                        </a:rPr>
                        <a:t>G</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32</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18.35</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0.00037</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Convergence metric (CM)</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32</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18.488</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0.343</a:t>
                      </a:r>
                      <a:endParaRPr sz="1200">
                        <a:latin typeface="Times New Roman"/>
                        <a:ea typeface="Times New Roman"/>
                        <a:cs typeface="Times New Roman"/>
                        <a:sym typeface="Times New Roman"/>
                      </a:endParaRPr>
                    </a:p>
                  </a:txBody>
                  <a:tcPr marT="63500" marB="63500" marR="63500" marL="63500"/>
                </a:tc>
              </a:tr>
            </a:tbl>
          </a:graphicData>
        </a:graphic>
      </p:graphicFrame>
      <p:pic>
        <p:nvPicPr>
          <p:cNvPr id="944" name="Google Shape;944;p127"/>
          <p:cNvPicPr preferRelativeResize="0"/>
          <p:nvPr/>
        </p:nvPicPr>
        <p:blipFill>
          <a:blip r:embed="rId3">
            <a:alphaModFix/>
          </a:blip>
          <a:stretch>
            <a:fillRect/>
          </a:stretch>
        </p:blipFill>
        <p:spPr>
          <a:xfrm>
            <a:off x="7976525" y="2677788"/>
            <a:ext cx="394475" cy="249575"/>
          </a:xfrm>
          <a:prstGeom prst="rect">
            <a:avLst/>
          </a:prstGeom>
          <a:noFill/>
          <a:ln>
            <a:noFill/>
          </a:ln>
        </p:spPr>
      </p:pic>
      <p:pic>
        <p:nvPicPr>
          <p:cNvPr id="945" name="Google Shape;945;p127"/>
          <p:cNvPicPr preferRelativeResize="0"/>
          <p:nvPr/>
        </p:nvPicPr>
        <p:blipFill>
          <a:blip r:embed="rId4">
            <a:alphaModFix/>
          </a:blip>
          <a:stretch>
            <a:fillRect/>
          </a:stretch>
        </p:blipFill>
        <p:spPr>
          <a:xfrm>
            <a:off x="8048977" y="3013875"/>
            <a:ext cx="249574" cy="249574"/>
          </a:xfrm>
          <a:prstGeom prst="rect">
            <a:avLst/>
          </a:prstGeom>
          <a:noFill/>
          <a:ln>
            <a:noFill/>
          </a:ln>
        </p:spPr>
      </p:pic>
      <p:sp>
        <p:nvSpPr>
          <p:cNvPr id="946" name="Google Shape;946;p127"/>
          <p:cNvSpPr txBox="1"/>
          <p:nvPr/>
        </p:nvSpPr>
        <p:spPr>
          <a:xfrm>
            <a:off x="53800" y="710200"/>
            <a:ext cx="8871000" cy="9594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1000"/>
              </a:spcBef>
              <a:spcAft>
                <a:spcPts val="0"/>
              </a:spcAft>
              <a:buNone/>
            </a:pPr>
            <a:r>
              <a:rPr b="1" lang="en" u="sng">
                <a:solidFill>
                  <a:schemeClr val="accent3"/>
                </a:solidFill>
                <a:latin typeface="Times New Roman"/>
                <a:ea typeface="Times New Roman"/>
                <a:cs typeface="Times New Roman"/>
                <a:sym typeface="Times New Roman"/>
              </a:rPr>
              <a:t>Friedman Test results for the developed algorithms</a:t>
            </a:r>
            <a:endParaRPr b="1" u="sng">
              <a:solidFill>
                <a:schemeClr val="accent3"/>
              </a:solidFill>
              <a:latin typeface="Times New Roman"/>
              <a:ea typeface="Times New Roman"/>
              <a:cs typeface="Times New Roman"/>
              <a:sym typeface="Times New Roman"/>
            </a:endParaRPr>
          </a:p>
          <a:p>
            <a:pPr indent="-317500" lvl="0" marL="457200" rtl="0" algn="just">
              <a:lnSpc>
                <a:spcPct val="100000"/>
              </a:lnSpc>
              <a:spcBef>
                <a:spcPts val="1000"/>
              </a:spcBef>
              <a:spcAft>
                <a:spcPts val="0"/>
              </a:spcAft>
              <a:buSzPts val="1400"/>
              <a:buFont typeface="Times New Roman"/>
              <a:buChar char="★"/>
            </a:pPr>
            <a:r>
              <a:rPr lang="en">
                <a:latin typeface="Times New Roman"/>
                <a:ea typeface="Times New Roman"/>
                <a:cs typeface="Times New Roman"/>
                <a:sym typeface="Times New Roman"/>
              </a:rPr>
              <a:t>If the value of </a:t>
            </a:r>
            <a:r>
              <a:rPr b="1" lang="en">
                <a:latin typeface="Times New Roman"/>
                <a:ea typeface="Times New Roman"/>
                <a:cs typeface="Times New Roman"/>
                <a:sym typeface="Times New Roman"/>
              </a:rPr>
              <a:t>p statistic is lesser than 0.05</a:t>
            </a:r>
            <a:r>
              <a:rPr lang="en">
                <a:latin typeface="Times New Roman"/>
                <a:ea typeface="Times New Roman"/>
                <a:cs typeface="Times New Roman"/>
                <a:sym typeface="Times New Roman"/>
              </a:rPr>
              <a:t>, there lies significance between developed algorithms for the indicated performance function.</a:t>
            </a:r>
            <a:endParaRPr>
              <a:latin typeface="Times New Roman"/>
              <a:ea typeface="Times New Roman"/>
              <a:cs typeface="Times New Roman"/>
              <a:sym typeface="Times New Roman"/>
            </a:endParaRPr>
          </a:p>
        </p:txBody>
      </p:sp>
      <p:pic>
        <p:nvPicPr>
          <p:cNvPr id="947" name="Google Shape;947;p127"/>
          <p:cNvPicPr preferRelativeResize="0"/>
          <p:nvPr/>
        </p:nvPicPr>
        <p:blipFill>
          <a:blip r:embed="rId3">
            <a:alphaModFix/>
          </a:blip>
          <a:stretch>
            <a:fillRect/>
          </a:stretch>
        </p:blipFill>
        <p:spPr>
          <a:xfrm>
            <a:off x="7976525" y="2341725"/>
            <a:ext cx="394475" cy="249575"/>
          </a:xfrm>
          <a:prstGeom prst="rect">
            <a:avLst/>
          </a:prstGeom>
          <a:noFill/>
          <a:ln>
            <a:noFill/>
          </a:ln>
        </p:spPr>
      </p:pic>
      <p:pic>
        <p:nvPicPr>
          <p:cNvPr id="948" name="Google Shape;948;p127"/>
          <p:cNvPicPr preferRelativeResize="0"/>
          <p:nvPr/>
        </p:nvPicPr>
        <p:blipFill>
          <a:blip r:embed="rId3">
            <a:alphaModFix/>
          </a:blip>
          <a:stretch>
            <a:fillRect/>
          </a:stretch>
        </p:blipFill>
        <p:spPr>
          <a:xfrm>
            <a:off x="7976525" y="4421513"/>
            <a:ext cx="394475" cy="249575"/>
          </a:xfrm>
          <a:prstGeom prst="rect">
            <a:avLst/>
          </a:prstGeom>
          <a:noFill/>
          <a:ln>
            <a:noFill/>
          </a:ln>
        </p:spPr>
      </p:pic>
      <p:pic>
        <p:nvPicPr>
          <p:cNvPr id="949" name="Google Shape;949;p127"/>
          <p:cNvPicPr preferRelativeResize="0"/>
          <p:nvPr/>
        </p:nvPicPr>
        <p:blipFill>
          <a:blip r:embed="rId4">
            <a:alphaModFix/>
          </a:blip>
          <a:stretch>
            <a:fillRect/>
          </a:stretch>
        </p:blipFill>
        <p:spPr>
          <a:xfrm>
            <a:off x="8048977" y="4757600"/>
            <a:ext cx="249574" cy="249575"/>
          </a:xfrm>
          <a:prstGeom prst="rect">
            <a:avLst/>
          </a:prstGeom>
          <a:noFill/>
          <a:ln>
            <a:noFill/>
          </a:ln>
        </p:spPr>
      </p:pic>
      <p:pic>
        <p:nvPicPr>
          <p:cNvPr id="950" name="Google Shape;950;p127"/>
          <p:cNvPicPr preferRelativeResize="0"/>
          <p:nvPr/>
        </p:nvPicPr>
        <p:blipFill>
          <a:blip r:embed="rId3">
            <a:alphaModFix/>
          </a:blip>
          <a:stretch>
            <a:fillRect/>
          </a:stretch>
        </p:blipFill>
        <p:spPr>
          <a:xfrm>
            <a:off x="7976525" y="4085450"/>
            <a:ext cx="394475" cy="249575"/>
          </a:xfrm>
          <a:prstGeom prst="rect">
            <a:avLst/>
          </a:prstGeom>
          <a:noFill/>
          <a:ln>
            <a:noFill/>
          </a:ln>
        </p:spPr>
      </p:pic>
      <p:sp>
        <p:nvSpPr>
          <p:cNvPr id="951" name="Google Shape;951;p127"/>
          <p:cNvSpPr/>
          <p:nvPr/>
        </p:nvSpPr>
        <p:spPr>
          <a:xfrm>
            <a:off x="542575" y="1830375"/>
            <a:ext cx="1721700" cy="1272300"/>
          </a:xfrm>
          <a:prstGeom prst="rect">
            <a:avLst/>
          </a:prstGeom>
          <a:solidFill>
            <a:srgbClr val="D8D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1000"/>
              </a:spcBef>
              <a:spcAft>
                <a:spcPts val="0"/>
              </a:spcAft>
              <a:buNone/>
            </a:pPr>
            <a:r>
              <a:rPr b="1" lang="en" sz="1300">
                <a:latin typeface="Times New Roman"/>
                <a:ea typeface="Times New Roman"/>
                <a:cs typeface="Times New Roman"/>
                <a:sym typeface="Times New Roman"/>
              </a:rPr>
              <a:t>Friedman Test results for standard algorithms</a:t>
            </a:r>
            <a:endParaRPr b="1" sz="1700"/>
          </a:p>
        </p:txBody>
      </p:sp>
      <p:sp>
        <p:nvSpPr>
          <p:cNvPr id="952" name="Google Shape;952;p127"/>
          <p:cNvSpPr/>
          <p:nvPr/>
        </p:nvSpPr>
        <p:spPr>
          <a:xfrm>
            <a:off x="542575" y="3576300"/>
            <a:ext cx="1721700" cy="1272300"/>
          </a:xfrm>
          <a:prstGeom prst="rect">
            <a:avLst/>
          </a:prstGeom>
          <a:solidFill>
            <a:srgbClr val="D8D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1000"/>
              </a:spcBef>
              <a:spcAft>
                <a:spcPts val="0"/>
              </a:spcAft>
              <a:buNone/>
            </a:pPr>
            <a:r>
              <a:rPr b="1" lang="en" sz="1300">
                <a:latin typeface="Times New Roman"/>
                <a:ea typeface="Times New Roman"/>
                <a:cs typeface="Times New Roman"/>
                <a:sym typeface="Times New Roman"/>
              </a:rPr>
              <a:t>Friedman Test results for hybridized algorithms</a:t>
            </a:r>
            <a:endParaRPr b="1"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44"/>
                                        </p:tgtEl>
                                        <p:attrNameLst>
                                          <p:attrName>style.visibility</p:attrName>
                                        </p:attrNameLst>
                                      </p:cBhvr>
                                      <p:to>
                                        <p:strVal val="visible"/>
                                      </p:to>
                                    </p:set>
                                    <p:anim calcmode="lin" valueType="num">
                                      <p:cBhvr additive="base">
                                        <p:cTn dur="1000"/>
                                        <p:tgtEl>
                                          <p:spTgt spid="94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945"/>
                                        </p:tgtEl>
                                        <p:attrNameLst>
                                          <p:attrName>style.visibility</p:attrName>
                                        </p:attrNameLst>
                                      </p:cBhvr>
                                      <p:to>
                                        <p:strVal val="visible"/>
                                      </p:to>
                                    </p:set>
                                    <p:anim calcmode="lin" valueType="num">
                                      <p:cBhvr additive="base">
                                        <p:cTn dur="1000"/>
                                        <p:tgtEl>
                                          <p:spTgt spid="945"/>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947"/>
                                        </p:tgtEl>
                                        <p:attrNameLst>
                                          <p:attrName>style.visibility</p:attrName>
                                        </p:attrNameLst>
                                      </p:cBhvr>
                                      <p:to>
                                        <p:strVal val="visible"/>
                                      </p:to>
                                    </p:set>
                                    <p:anim calcmode="lin" valueType="num">
                                      <p:cBhvr additive="base">
                                        <p:cTn dur="1000"/>
                                        <p:tgtEl>
                                          <p:spTgt spid="947"/>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1">
                                  <p:stCondLst>
                                    <p:cond delay="0"/>
                                  </p:stCondLst>
                                  <p:childTnLst>
                                    <p:set>
                                      <p:cBhvr>
                                        <p:cTn dur="1" fill="hold">
                                          <p:stCondLst>
                                            <p:cond delay="0"/>
                                          </p:stCondLst>
                                        </p:cTn>
                                        <p:tgtEl>
                                          <p:spTgt spid="948"/>
                                        </p:tgtEl>
                                        <p:attrNameLst>
                                          <p:attrName>style.visibility</p:attrName>
                                        </p:attrNameLst>
                                      </p:cBhvr>
                                      <p:to>
                                        <p:strVal val="visible"/>
                                      </p:to>
                                    </p:set>
                                    <p:anim calcmode="lin" valueType="num">
                                      <p:cBhvr additive="base">
                                        <p:cTn dur="1000"/>
                                        <p:tgtEl>
                                          <p:spTgt spid="948"/>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1">
                                  <p:stCondLst>
                                    <p:cond delay="0"/>
                                  </p:stCondLst>
                                  <p:childTnLst>
                                    <p:set>
                                      <p:cBhvr>
                                        <p:cTn dur="1" fill="hold">
                                          <p:stCondLst>
                                            <p:cond delay="0"/>
                                          </p:stCondLst>
                                        </p:cTn>
                                        <p:tgtEl>
                                          <p:spTgt spid="950"/>
                                        </p:tgtEl>
                                        <p:attrNameLst>
                                          <p:attrName>style.visibility</p:attrName>
                                        </p:attrNameLst>
                                      </p:cBhvr>
                                      <p:to>
                                        <p:strVal val="visible"/>
                                      </p:to>
                                    </p:set>
                                    <p:anim calcmode="lin" valueType="num">
                                      <p:cBhvr additive="base">
                                        <p:cTn dur="1000"/>
                                        <p:tgtEl>
                                          <p:spTgt spid="950"/>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1">
                                  <p:stCondLst>
                                    <p:cond delay="0"/>
                                  </p:stCondLst>
                                  <p:childTnLst>
                                    <p:set>
                                      <p:cBhvr>
                                        <p:cTn dur="1" fill="hold">
                                          <p:stCondLst>
                                            <p:cond delay="0"/>
                                          </p:stCondLst>
                                        </p:cTn>
                                        <p:tgtEl>
                                          <p:spTgt spid="949"/>
                                        </p:tgtEl>
                                        <p:attrNameLst>
                                          <p:attrName>style.visibility</p:attrName>
                                        </p:attrNameLst>
                                      </p:cBhvr>
                                      <p:to>
                                        <p:strVal val="visible"/>
                                      </p:to>
                                    </p:set>
                                    <p:anim calcmode="lin" valueType="num">
                                      <p:cBhvr additive="base">
                                        <p:cTn dur="1000"/>
                                        <p:tgtEl>
                                          <p:spTgt spid="94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2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COMPARATIVE RESULTS USING STATISTICAL ANALYSIS</a:t>
            </a:r>
            <a:endParaRPr/>
          </a:p>
        </p:txBody>
      </p:sp>
      <p:sp>
        <p:nvSpPr>
          <p:cNvPr id="958" name="Google Shape;958;p128"/>
          <p:cNvSpPr txBox="1"/>
          <p:nvPr/>
        </p:nvSpPr>
        <p:spPr>
          <a:xfrm>
            <a:off x="76050" y="619050"/>
            <a:ext cx="8871000" cy="4002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SzPts val="1400"/>
              <a:buFont typeface="Times New Roman"/>
              <a:buChar char="★"/>
            </a:pPr>
            <a:r>
              <a:rPr b="1" lang="en">
                <a:solidFill>
                  <a:schemeClr val="accent3"/>
                </a:solidFill>
                <a:latin typeface="Times New Roman"/>
                <a:ea typeface="Times New Roman"/>
                <a:cs typeface="Times New Roman"/>
                <a:sym typeface="Times New Roman"/>
              </a:rPr>
              <a:t>(POST-HOC TESTS)</a:t>
            </a:r>
            <a:r>
              <a:rPr b="1" lang="en">
                <a:latin typeface="Times New Roman"/>
                <a:ea typeface="Times New Roman"/>
                <a:cs typeface="Times New Roman"/>
                <a:sym typeface="Times New Roman"/>
              </a:rPr>
              <a:t> Scheffé multiple comparison test results using</a:t>
            </a:r>
            <a:r>
              <a:rPr b="1" lang="en">
                <a:solidFill>
                  <a:schemeClr val="accent3"/>
                </a:solidFill>
                <a:latin typeface="Times New Roman"/>
                <a:ea typeface="Times New Roman"/>
                <a:cs typeface="Times New Roman"/>
                <a:sym typeface="Times New Roman"/>
              </a:rPr>
              <a:t> </a:t>
            </a:r>
            <a:r>
              <a:rPr b="1" lang="en" u="sng">
                <a:solidFill>
                  <a:schemeClr val="accent3"/>
                </a:solidFill>
                <a:latin typeface="Times New Roman"/>
                <a:ea typeface="Times New Roman"/>
                <a:cs typeface="Times New Roman"/>
                <a:sym typeface="Times New Roman"/>
              </a:rPr>
              <a:t>Non-dominated solutions count(N):</a:t>
            </a:r>
            <a:endParaRPr>
              <a:latin typeface="Times New Roman"/>
              <a:ea typeface="Times New Roman"/>
              <a:cs typeface="Times New Roman"/>
              <a:sym typeface="Times New Roman"/>
            </a:endParaRPr>
          </a:p>
        </p:txBody>
      </p:sp>
      <p:graphicFrame>
        <p:nvGraphicFramePr>
          <p:cNvPr id="959" name="Google Shape;959;p128"/>
          <p:cNvGraphicFramePr/>
          <p:nvPr/>
        </p:nvGraphicFramePr>
        <p:xfrm>
          <a:off x="0" y="1019250"/>
          <a:ext cx="3000000" cy="3000000"/>
        </p:xfrm>
        <a:graphic>
          <a:graphicData uri="http://schemas.openxmlformats.org/drawingml/2006/table">
            <a:tbl>
              <a:tblPr>
                <a:noFill/>
                <a:tableStyleId>{7E031143-DB6F-45CC-8E57-F3448BD1FFD5}</a:tableStyleId>
              </a:tblPr>
              <a:tblGrid>
                <a:gridCol w="1648400"/>
                <a:gridCol w="974525"/>
                <a:gridCol w="974525"/>
                <a:gridCol w="974525"/>
              </a:tblGrid>
              <a:tr h="546500">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Treatments</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pair</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Scheffé</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T-statistic</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Scheffé</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p-value</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Scheffé</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inference</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68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PSO vs PSO+ABC</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1.5206</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0.9397136</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68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PSO vs TLBO</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1.2215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0.9822245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68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PSO vs TLBO+ABC</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0.8725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0.9977599</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68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PSO vs MBO</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5.5839</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0.0001095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68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PSO vs MBO+ABC</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6.0575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1.3529e-05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6800">
                <a:tc>
                  <a:txBody>
                    <a:bodyPr/>
                    <a:lstStyle/>
                    <a:p>
                      <a:pPr indent="0" lvl="0" marL="0" rtl="0" algn="ctr">
                        <a:lnSpc>
                          <a:spcPct val="115000"/>
                        </a:lnSpc>
                        <a:spcBef>
                          <a:spcPts val="0"/>
                        </a:spcBef>
                        <a:spcAft>
                          <a:spcPts val="0"/>
                        </a:spcAft>
                        <a:buNone/>
                      </a:pPr>
                      <a:r>
                        <a:rPr lang="en" sz="1200" u="sng">
                          <a:solidFill>
                            <a:schemeClr val="accent3"/>
                          </a:solidFill>
                          <a:latin typeface="Times New Roman"/>
                          <a:ea typeface="Times New Roman"/>
                          <a:cs typeface="Times New Roman"/>
                          <a:sym typeface="Times New Roman"/>
                        </a:rPr>
                        <a:t>PSO vs AOA</a:t>
                      </a:r>
                      <a:endParaRPr sz="1200" u="sng">
                        <a:solidFill>
                          <a:schemeClr val="accent3"/>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6.1323</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9.5683e-06</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6800">
                <a:tc>
                  <a:txBody>
                    <a:bodyPr/>
                    <a:lstStyle/>
                    <a:p>
                      <a:pPr indent="0" lvl="0" marL="0" rtl="0" algn="ctr">
                        <a:lnSpc>
                          <a:spcPct val="115000"/>
                        </a:lnSpc>
                        <a:spcBef>
                          <a:spcPts val="0"/>
                        </a:spcBef>
                        <a:spcAft>
                          <a:spcPts val="0"/>
                        </a:spcAft>
                        <a:buNone/>
                      </a:pPr>
                      <a:r>
                        <a:rPr lang="en" sz="1200" u="sng">
                          <a:solidFill>
                            <a:schemeClr val="accent3"/>
                          </a:solidFill>
                          <a:latin typeface="Times New Roman"/>
                          <a:ea typeface="Times New Roman"/>
                          <a:cs typeface="Times New Roman"/>
                          <a:sym typeface="Times New Roman"/>
                        </a:rPr>
                        <a:t>PSO vs AOA+ABC</a:t>
                      </a:r>
                      <a:endParaRPr sz="1200" u="sng">
                        <a:solidFill>
                          <a:schemeClr val="accent3"/>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6.8552</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2.7179e-07</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68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PSO+ABC vs TLBO</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2.7421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0.3805235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465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PSO+ABC vs TLBO+ABC</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0.6481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0.9996801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68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PSO+ABC vs MBO</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4.0633</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0.0238375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60" name="Google Shape;960;p128"/>
          <p:cNvSpPr txBox="1"/>
          <p:nvPr/>
        </p:nvSpPr>
        <p:spPr>
          <a:xfrm>
            <a:off x="4723850" y="1377325"/>
            <a:ext cx="42933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Roboto"/>
                <a:ea typeface="Roboto"/>
                <a:cs typeface="Roboto"/>
                <a:sym typeface="Roboto"/>
              </a:rPr>
              <a:t>INFERENCE:</a:t>
            </a:r>
            <a:endParaRPr u="sng">
              <a:latin typeface="Roboto"/>
              <a:ea typeface="Roboto"/>
              <a:cs typeface="Roboto"/>
              <a:sym typeface="Roboto"/>
            </a:endParaRPr>
          </a:p>
          <a:p>
            <a:pPr indent="0" lvl="0" marL="0" rtl="0" algn="l">
              <a:spcBef>
                <a:spcPts val="0"/>
              </a:spcBef>
              <a:spcAft>
                <a:spcPts val="0"/>
              </a:spcAft>
              <a:buNone/>
            </a:pPr>
            <a:r>
              <a:t/>
            </a:r>
            <a:endParaRPr u="sng">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Both the developed standard &amp; hybridized AOA algorithm shows better significance consistently when compared with most algorithms.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However, the MBO algorithm shows less significance when compared to the AOA algorithm (</a:t>
            </a:r>
            <a:r>
              <a:rPr lang="en">
                <a:solidFill>
                  <a:schemeClr val="accent3"/>
                </a:solidFill>
                <a:latin typeface="Roboto"/>
                <a:ea typeface="Roboto"/>
                <a:cs typeface="Roboto"/>
                <a:sym typeface="Roboto"/>
              </a:rPr>
              <a:t>evident from plots</a:t>
            </a:r>
            <a:r>
              <a:rPr lang="en">
                <a:latin typeface="Roboto"/>
                <a:ea typeface="Roboto"/>
                <a:cs typeface="Roboto"/>
                <a:sym typeface="Roboto"/>
              </a:rPr>
              <a:t>), indicating that these two algorithms yield the most number of non-dominated solutions</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a:t>
            </a:r>
            <a:r>
              <a:rPr lang="en">
                <a:solidFill>
                  <a:schemeClr val="accent3"/>
                </a:solidFill>
                <a:latin typeface="Roboto"/>
                <a:ea typeface="Roboto"/>
                <a:cs typeface="Roboto"/>
                <a:sym typeface="Roboto"/>
              </a:rPr>
              <a:t>front 1 solutions</a:t>
            </a:r>
            <a:r>
              <a:rPr lang="en">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2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COMPARATIVE RESULTS USING STATISTICAL ANALYSIS</a:t>
            </a:r>
            <a:endParaRPr/>
          </a:p>
        </p:txBody>
      </p:sp>
      <p:graphicFrame>
        <p:nvGraphicFramePr>
          <p:cNvPr id="966" name="Google Shape;966;p129"/>
          <p:cNvGraphicFramePr/>
          <p:nvPr/>
        </p:nvGraphicFramePr>
        <p:xfrm>
          <a:off x="0" y="1221500"/>
          <a:ext cx="3000000" cy="3000000"/>
        </p:xfrm>
        <a:graphic>
          <a:graphicData uri="http://schemas.openxmlformats.org/drawingml/2006/table">
            <a:tbl>
              <a:tblPr>
                <a:noFill/>
                <a:tableStyleId>{7E031143-DB6F-45CC-8E57-F3448BD1FFD5}</a:tableStyleId>
              </a:tblPr>
              <a:tblGrid>
                <a:gridCol w="1648400"/>
                <a:gridCol w="974525"/>
                <a:gridCol w="974525"/>
                <a:gridCol w="974525"/>
              </a:tblGrid>
              <a:tr h="6184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PSO+ABC vs MBO+ABC</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4.5369</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0.0056326</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100">
                <a:tc>
                  <a:txBody>
                    <a:bodyPr/>
                    <a:lstStyle/>
                    <a:p>
                      <a:pPr indent="0" lvl="0" marL="0" rtl="0" algn="ctr">
                        <a:lnSpc>
                          <a:spcPct val="115000"/>
                        </a:lnSpc>
                        <a:spcBef>
                          <a:spcPts val="0"/>
                        </a:spcBef>
                        <a:spcAft>
                          <a:spcPts val="0"/>
                        </a:spcAft>
                        <a:buNone/>
                      </a:pPr>
                      <a:r>
                        <a:rPr lang="en" sz="1200" u="sng">
                          <a:solidFill>
                            <a:schemeClr val="accent3"/>
                          </a:solidFill>
                          <a:latin typeface="Times New Roman"/>
                          <a:ea typeface="Times New Roman"/>
                          <a:cs typeface="Times New Roman"/>
                          <a:sym typeface="Times New Roman"/>
                        </a:rPr>
                        <a:t>PSO+ABC vs AOA</a:t>
                      </a:r>
                      <a:endParaRPr sz="1200" u="sng">
                        <a:solidFill>
                          <a:schemeClr val="accent3"/>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4.6117</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0.0043954</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18400">
                <a:tc>
                  <a:txBody>
                    <a:bodyPr/>
                    <a:lstStyle/>
                    <a:p>
                      <a:pPr indent="0" lvl="0" marL="0" rtl="0" algn="ctr">
                        <a:lnSpc>
                          <a:spcPct val="115000"/>
                        </a:lnSpc>
                        <a:spcBef>
                          <a:spcPts val="0"/>
                        </a:spcBef>
                        <a:spcAft>
                          <a:spcPts val="0"/>
                        </a:spcAft>
                        <a:buNone/>
                      </a:pPr>
                      <a:r>
                        <a:rPr lang="en" sz="1200" u="sng">
                          <a:solidFill>
                            <a:schemeClr val="accent3"/>
                          </a:solidFill>
                          <a:latin typeface="Times New Roman"/>
                          <a:ea typeface="Times New Roman"/>
                          <a:cs typeface="Times New Roman"/>
                          <a:sym typeface="Times New Roman"/>
                        </a:rPr>
                        <a:t>PSO+ABC vs AOA+ABC</a:t>
                      </a:r>
                      <a:endParaRPr sz="1200" u="sng">
                        <a:solidFill>
                          <a:schemeClr val="accent3"/>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5.3346</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0.0003057</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1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TLBO vs TLBO+ABC</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2.0939</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0.7339294</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1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TLBO vs MBO</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6.8053</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3.5161e-07</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1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TLBO vs MBO+ABC</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7.2790</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2.8504e-08</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100">
                <a:tc>
                  <a:txBody>
                    <a:bodyPr/>
                    <a:lstStyle/>
                    <a:p>
                      <a:pPr indent="0" lvl="0" marL="0" rtl="0" algn="ctr">
                        <a:lnSpc>
                          <a:spcPct val="115000"/>
                        </a:lnSpc>
                        <a:spcBef>
                          <a:spcPts val="0"/>
                        </a:spcBef>
                        <a:spcAft>
                          <a:spcPts val="0"/>
                        </a:spcAft>
                        <a:buNone/>
                      </a:pPr>
                      <a:r>
                        <a:rPr lang="en" sz="1200" u="sng">
                          <a:solidFill>
                            <a:schemeClr val="accent3"/>
                          </a:solidFill>
                          <a:latin typeface="Times New Roman"/>
                          <a:ea typeface="Times New Roman"/>
                          <a:cs typeface="Times New Roman"/>
                          <a:sym typeface="Times New Roman"/>
                        </a:rPr>
                        <a:t>TLBO vs AOA</a:t>
                      </a:r>
                      <a:endParaRPr sz="1200" u="sng">
                        <a:solidFill>
                          <a:schemeClr val="accent3"/>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7.3537</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1.8919e-08</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100">
                <a:tc>
                  <a:txBody>
                    <a:bodyPr/>
                    <a:lstStyle/>
                    <a:p>
                      <a:pPr indent="0" lvl="0" marL="0" rtl="0" algn="ctr">
                        <a:lnSpc>
                          <a:spcPct val="115000"/>
                        </a:lnSpc>
                        <a:spcBef>
                          <a:spcPts val="0"/>
                        </a:spcBef>
                        <a:spcAft>
                          <a:spcPts val="0"/>
                        </a:spcAft>
                        <a:buNone/>
                      </a:pPr>
                      <a:r>
                        <a:rPr lang="en" sz="1200" u="sng">
                          <a:solidFill>
                            <a:schemeClr val="accent3"/>
                          </a:solidFill>
                          <a:latin typeface="Times New Roman"/>
                          <a:ea typeface="Times New Roman"/>
                          <a:cs typeface="Times New Roman"/>
                          <a:sym typeface="Times New Roman"/>
                        </a:rPr>
                        <a:t>TLBO vs AOA+ABC</a:t>
                      </a:r>
                      <a:endParaRPr sz="1200" u="sng">
                        <a:solidFill>
                          <a:schemeClr val="accent3"/>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8.0766</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3.0302e-10</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1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TLBO+ABC vs MBO</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4.7114</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0.0031316</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cxnSp>
        <p:nvCxnSpPr>
          <p:cNvPr id="967" name="Google Shape;967;p129"/>
          <p:cNvCxnSpPr>
            <a:stCxn id="968" idx="2"/>
          </p:cNvCxnSpPr>
          <p:nvPr/>
        </p:nvCxnSpPr>
        <p:spPr>
          <a:xfrm>
            <a:off x="4511550" y="1019250"/>
            <a:ext cx="4634700" cy="3000"/>
          </a:xfrm>
          <a:prstGeom prst="straightConnector1">
            <a:avLst/>
          </a:prstGeom>
          <a:noFill/>
          <a:ln cap="flat" cmpd="sng" w="9525">
            <a:solidFill>
              <a:schemeClr val="dk2"/>
            </a:solidFill>
            <a:prstDash val="solid"/>
            <a:round/>
            <a:headEnd len="med" w="med" type="none"/>
            <a:tailEnd len="med" w="med" type="none"/>
          </a:ln>
        </p:spPr>
      </p:cxnSp>
      <p:graphicFrame>
        <p:nvGraphicFramePr>
          <p:cNvPr id="969" name="Google Shape;969;p129"/>
          <p:cNvGraphicFramePr/>
          <p:nvPr/>
        </p:nvGraphicFramePr>
        <p:xfrm>
          <a:off x="0" y="674925"/>
          <a:ext cx="3000000" cy="3000000"/>
        </p:xfrm>
        <a:graphic>
          <a:graphicData uri="http://schemas.openxmlformats.org/drawingml/2006/table">
            <a:tbl>
              <a:tblPr>
                <a:noFill/>
                <a:tableStyleId>{7E031143-DB6F-45CC-8E57-F3448BD1FFD5}</a:tableStyleId>
              </a:tblPr>
              <a:tblGrid>
                <a:gridCol w="1648400"/>
                <a:gridCol w="974525"/>
                <a:gridCol w="974525"/>
                <a:gridCol w="974525"/>
              </a:tblGrid>
              <a:tr h="546500">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Treatments</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pair</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Scheffé</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T-statistic</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Scheffé</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p-value</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Scheffé</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inference</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970" name="Google Shape;970;p129"/>
          <p:cNvGraphicFramePr/>
          <p:nvPr/>
        </p:nvGraphicFramePr>
        <p:xfrm>
          <a:off x="4572000" y="1221425"/>
          <a:ext cx="3000000" cy="3000000"/>
        </p:xfrm>
        <a:graphic>
          <a:graphicData uri="http://schemas.openxmlformats.org/drawingml/2006/table">
            <a:tbl>
              <a:tblPr>
                <a:noFill/>
                <a:tableStyleId>{7E031143-DB6F-45CC-8E57-F3448BD1FFD5}</a:tableStyleId>
              </a:tblPr>
              <a:tblGrid>
                <a:gridCol w="1648400"/>
                <a:gridCol w="974525"/>
                <a:gridCol w="974525"/>
                <a:gridCol w="974525"/>
              </a:tblGrid>
              <a:tr h="563875">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TLBO+ABC vs MBO+ABC</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5.1850</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0.0005516</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971" name="Google Shape;971;p129"/>
          <p:cNvGraphicFramePr/>
          <p:nvPr/>
        </p:nvGraphicFramePr>
        <p:xfrm>
          <a:off x="4572000" y="674925"/>
          <a:ext cx="3000000" cy="3000000"/>
        </p:xfrm>
        <a:graphic>
          <a:graphicData uri="http://schemas.openxmlformats.org/drawingml/2006/table">
            <a:tbl>
              <a:tblPr>
                <a:noFill/>
                <a:tableStyleId>{7E031143-DB6F-45CC-8E57-F3448BD1FFD5}</a:tableStyleId>
              </a:tblPr>
              <a:tblGrid>
                <a:gridCol w="1648400"/>
                <a:gridCol w="974525"/>
                <a:gridCol w="974525"/>
                <a:gridCol w="974525"/>
              </a:tblGrid>
              <a:tr h="546500">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Treatments</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pair</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Scheffé</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T-statistic</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Scheffé</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p-value</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Scheffé</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inference</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972" name="Google Shape;972;p129"/>
          <p:cNvGraphicFramePr/>
          <p:nvPr/>
        </p:nvGraphicFramePr>
        <p:xfrm>
          <a:off x="4572000" y="1785300"/>
          <a:ext cx="3000000" cy="3000000"/>
        </p:xfrm>
        <a:graphic>
          <a:graphicData uri="http://schemas.openxmlformats.org/drawingml/2006/table">
            <a:tbl>
              <a:tblPr>
                <a:noFill/>
                <a:tableStyleId>{7E031143-DB6F-45CC-8E57-F3448BD1FFD5}</a:tableStyleId>
              </a:tblPr>
              <a:tblGrid>
                <a:gridCol w="1648400"/>
                <a:gridCol w="974525"/>
                <a:gridCol w="974525"/>
                <a:gridCol w="974525"/>
              </a:tblGrid>
              <a:tr h="363225">
                <a:tc>
                  <a:txBody>
                    <a:bodyPr/>
                    <a:lstStyle/>
                    <a:p>
                      <a:pPr indent="0" lvl="0" marL="0" rtl="0" algn="ctr">
                        <a:lnSpc>
                          <a:spcPct val="115000"/>
                        </a:lnSpc>
                        <a:spcBef>
                          <a:spcPts val="0"/>
                        </a:spcBef>
                        <a:spcAft>
                          <a:spcPts val="0"/>
                        </a:spcAft>
                        <a:buNone/>
                      </a:pPr>
                      <a:r>
                        <a:rPr lang="en" sz="1200" u="sng">
                          <a:solidFill>
                            <a:schemeClr val="accent3"/>
                          </a:solidFill>
                          <a:latin typeface="Times New Roman"/>
                          <a:ea typeface="Times New Roman"/>
                          <a:cs typeface="Times New Roman"/>
                          <a:sym typeface="Times New Roman"/>
                        </a:rPr>
                        <a:t>TLBO+ABC vs AOA</a:t>
                      </a:r>
                      <a:endParaRPr sz="1200" u="sng">
                        <a:solidFill>
                          <a:schemeClr val="accent3"/>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5.2598</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0.0004116</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89400">
                <a:tc>
                  <a:txBody>
                    <a:bodyPr/>
                    <a:lstStyle/>
                    <a:p>
                      <a:pPr indent="0" lvl="0" marL="0" rtl="0" algn="ctr">
                        <a:lnSpc>
                          <a:spcPct val="115000"/>
                        </a:lnSpc>
                        <a:spcBef>
                          <a:spcPts val="0"/>
                        </a:spcBef>
                        <a:spcAft>
                          <a:spcPts val="0"/>
                        </a:spcAft>
                        <a:buNone/>
                      </a:pPr>
                      <a:r>
                        <a:rPr lang="en" sz="1200" u="sng">
                          <a:solidFill>
                            <a:schemeClr val="accent3"/>
                          </a:solidFill>
                          <a:latin typeface="Times New Roman"/>
                          <a:ea typeface="Times New Roman"/>
                          <a:cs typeface="Times New Roman"/>
                          <a:sym typeface="Times New Roman"/>
                        </a:rPr>
                        <a:t>TLBO+ABC vs AOA+ABC</a:t>
                      </a:r>
                      <a:endParaRPr sz="1200" u="sng">
                        <a:solidFill>
                          <a:schemeClr val="accent3"/>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5.9827</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1.9047e-05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3225">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MBO vs MBO+ABC</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0.4736</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0.9999615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3225">
                <a:tc>
                  <a:txBody>
                    <a:bodyPr/>
                    <a:lstStyle/>
                    <a:p>
                      <a:pPr indent="0" lvl="0" marL="0" rtl="0" algn="ctr">
                        <a:lnSpc>
                          <a:spcPct val="115000"/>
                        </a:lnSpc>
                        <a:spcBef>
                          <a:spcPts val="0"/>
                        </a:spcBef>
                        <a:spcAft>
                          <a:spcPts val="0"/>
                        </a:spcAft>
                        <a:buNone/>
                      </a:pPr>
                      <a:r>
                        <a:rPr lang="en" sz="1200" u="sng">
                          <a:solidFill>
                            <a:schemeClr val="dk1"/>
                          </a:solidFill>
                          <a:latin typeface="Times New Roman"/>
                          <a:ea typeface="Times New Roman"/>
                          <a:cs typeface="Times New Roman"/>
                          <a:sym typeface="Times New Roman"/>
                        </a:rPr>
                        <a:t>MBO vs AOA</a:t>
                      </a:r>
                      <a:endParaRPr sz="1200" u="sng">
                        <a:solidFill>
                          <a:schemeClr val="dk1"/>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0.5484</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0.9998958</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3225">
                <a:tc>
                  <a:txBody>
                    <a:bodyPr/>
                    <a:lstStyle/>
                    <a:p>
                      <a:pPr indent="0" lvl="0" marL="0" rtl="0" algn="ctr">
                        <a:lnSpc>
                          <a:spcPct val="115000"/>
                        </a:lnSpc>
                        <a:spcBef>
                          <a:spcPts val="0"/>
                        </a:spcBef>
                        <a:spcAft>
                          <a:spcPts val="0"/>
                        </a:spcAft>
                        <a:buNone/>
                      </a:pPr>
                      <a:r>
                        <a:rPr lang="en" sz="1200" u="sng">
                          <a:solidFill>
                            <a:schemeClr val="dk1"/>
                          </a:solidFill>
                          <a:latin typeface="Times New Roman"/>
                          <a:ea typeface="Times New Roman"/>
                          <a:cs typeface="Times New Roman"/>
                          <a:sym typeface="Times New Roman"/>
                        </a:rPr>
                        <a:t>MBO vs AOA+ABC</a:t>
                      </a:r>
                      <a:endParaRPr sz="1200" u="sng">
                        <a:solidFill>
                          <a:schemeClr val="dk1"/>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1.2713</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0.9775765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3225">
                <a:tc>
                  <a:txBody>
                    <a:bodyPr/>
                    <a:lstStyle/>
                    <a:p>
                      <a:pPr indent="0" lvl="0" marL="0" rtl="0" algn="ctr">
                        <a:lnSpc>
                          <a:spcPct val="115000"/>
                        </a:lnSpc>
                        <a:spcBef>
                          <a:spcPts val="0"/>
                        </a:spcBef>
                        <a:spcAft>
                          <a:spcPts val="0"/>
                        </a:spcAft>
                        <a:buNone/>
                      </a:pPr>
                      <a:r>
                        <a:rPr lang="en" sz="1200" u="sng">
                          <a:solidFill>
                            <a:schemeClr val="dk1"/>
                          </a:solidFill>
                          <a:latin typeface="Times New Roman"/>
                          <a:ea typeface="Times New Roman"/>
                          <a:cs typeface="Times New Roman"/>
                          <a:sym typeface="Times New Roman"/>
                        </a:rPr>
                        <a:t>MBO+ABC vs AOA</a:t>
                      </a:r>
                      <a:endParaRPr sz="1200" u="sng">
                        <a:solidFill>
                          <a:schemeClr val="dk1"/>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0.0748</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1.0000000</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89400">
                <a:tc>
                  <a:txBody>
                    <a:bodyPr/>
                    <a:lstStyle/>
                    <a:p>
                      <a:pPr indent="0" lvl="0" marL="0" rtl="0" algn="ctr">
                        <a:lnSpc>
                          <a:spcPct val="115000"/>
                        </a:lnSpc>
                        <a:spcBef>
                          <a:spcPts val="0"/>
                        </a:spcBef>
                        <a:spcAft>
                          <a:spcPts val="0"/>
                        </a:spcAft>
                        <a:buNone/>
                      </a:pPr>
                      <a:r>
                        <a:rPr lang="en" sz="1200" u="sng">
                          <a:solidFill>
                            <a:schemeClr val="dk1"/>
                          </a:solidFill>
                          <a:latin typeface="Times New Roman"/>
                          <a:ea typeface="Times New Roman"/>
                          <a:cs typeface="Times New Roman"/>
                          <a:sym typeface="Times New Roman"/>
                        </a:rPr>
                        <a:t>MBO+ABC vs AOA+ABC</a:t>
                      </a:r>
                      <a:endParaRPr sz="1200" u="sng">
                        <a:solidFill>
                          <a:schemeClr val="dk1"/>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0.7977</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0.9987435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3225">
                <a:tc>
                  <a:txBody>
                    <a:bodyPr/>
                    <a:lstStyle/>
                    <a:p>
                      <a:pPr indent="0" lvl="0" marL="0" rtl="0" algn="ctr">
                        <a:lnSpc>
                          <a:spcPct val="115000"/>
                        </a:lnSpc>
                        <a:spcBef>
                          <a:spcPts val="0"/>
                        </a:spcBef>
                        <a:spcAft>
                          <a:spcPts val="0"/>
                        </a:spcAft>
                        <a:buNone/>
                      </a:pPr>
                      <a:r>
                        <a:rPr lang="en" sz="1200" u="sng">
                          <a:solidFill>
                            <a:schemeClr val="dk1"/>
                          </a:solidFill>
                          <a:latin typeface="Times New Roman"/>
                          <a:ea typeface="Times New Roman"/>
                          <a:cs typeface="Times New Roman"/>
                          <a:sym typeface="Times New Roman"/>
                        </a:rPr>
                        <a:t>AOA vs AOA+ABC</a:t>
                      </a:r>
                      <a:endParaRPr sz="1200" u="sng">
                        <a:solidFill>
                          <a:schemeClr val="dk1"/>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0.7229</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0.9993403</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COMPARATIVE RESULTS USING STATISTICAL ANALYSIS</a:t>
            </a:r>
            <a:endParaRPr/>
          </a:p>
        </p:txBody>
      </p:sp>
      <p:sp>
        <p:nvSpPr>
          <p:cNvPr id="978" name="Google Shape;978;p130"/>
          <p:cNvSpPr txBox="1"/>
          <p:nvPr/>
        </p:nvSpPr>
        <p:spPr>
          <a:xfrm>
            <a:off x="76050" y="619050"/>
            <a:ext cx="8871000" cy="4002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SzPts val="1400"/>
              <a:buFont typeface="Times New Roman"/>
              <a:buChar char="★"/>
            </a:pPr>
            <a:r>
              <a:rPr b="1" lang="en">
                <a:solidFill>
                  <a:schemeClr val="accent3"/>
                </a:solidFill>
                <a:latin typeface="Times New Roman"/>
                <a:ea typeface="Times New Roman"/>
                <a:cs typeface="Times New Roman"/>
                <a:sym typeface="Times New Roman"/>
              </a:rPr>
              <a:t>(POST-HOC TESTS) </a:t>
            </a:r>
            <a:r>
              <a:rPr b="1" lang="en">
                <a:latin typeface="Times New Roman"/>
                <a:ea typeface="Times New Roman"/>
                <a:cs typeface="Times New Roman"/>
                <a:sym typeface="Times New Roman"/>
              </a:rPr>
              <a:t>Scheffé multiple comparison test results using</a:t>
            </a:r>
            <a:r>
              <a:rPr b="1" lang="en">
                <a:solidFill>
                  <a:schemeClr val="accent3"/>
                </a:solidFill>
                <a:latin typeface="Times New Roman"/>
                <a:ea typeface="Times New Roman"/>
                <a:cs typeface="Times New Roman"/>
                <a:sym typeface="Times New Roman"/>
              </a:rPr>
              <a:t> </a:t>
            </a:r>
            <a:r>
              <a:rPr b="1" lang="en" u="sng">
                <a:solidFill>
                  <a:schemeClr val="accent3"/>
                </a:solidFill>
                <a:latin typeface="Times New Roman"/>
                <a:ea typeface="Times New Roman"/>
                <a:cs typeface="Times New Roman"/>
                <a:sym typeface="Times New Roman"/>
              </a:rPr>
              <a:t>Global Error Ratio</a:t>
            </a:r>
            <a:r>
              <a:rPr b="1" lang="en">
                <a:solidFill>
                  <a:schemeClr val="accent3"/>
                </a:solidFill>
                <a:latin typeface="Times New Roman"/>
                <a:ea typeface="Times New Roman"/>
                <a:cs typeface="Times New Roman"/>
                <a:sym typeface="Times New Roman"/>
              </a:rPr>
              <a:t> (E</a:t>
            </a:r>
            <a:r>
              <a:rPr b="1" baseline="-25000" lang="en">
                <a:solidFill>
                  <a:schemeClr val="accent3"/>
                </a:solidFill>
                <a:latin typeface="Times New Roman"/>
                <a:ea typeface="Times New Roman"/>
                <a:cs typeface="Times New Roman"/>
                <a:sym typeface="Times New Roman"/>
              </a:rPr>
              <a:t>G</a:t>
            </a:r>
            <a:r>
              <a:rPr b="1" lang="en">
                <a:solidFill>
                  <a:schemeClr val="accent3"/>
                </a:solidFill>
                <a:latin typeface="Times New Roman"/>
                <a:ea typeface="Times New Roman"/>
                <a:cs typeface="Times New Roman"/>
                <a:sym typeface="Times New Roman"/>
              </a:rPr>
              <a:t>)</a:t>
            </a:r>
            <a:endParaRPr b="1" sz="1600">
              <a:solidFill>
                <a:schemeClr val="accent3"/>
              </a:solidFill>
              <a:latin typeface="Times New Roman"/>
              <a:ea typeface="Times New Roman"/>
              <a:cs typeface="Times New Roman"/>
              <a:sym typeface="Times New Roman"/>
            </a:endParaRPr>
          </a:p>
        </p:txBody>
      </p:sp>
      <p:graphicFrame>
        <p:nvGraphicFramePr>
          <p:cNvPr id="979" name="Google Shape;979;p130"/>
          <p:cNvGraphicFramePr/>
          <p:nvPr/>
        </p:nvGraphicFramePr>
        <p:xfrm>
          <a:off x="0" y="1019250"/>
          <a:ext cx="3000000" cy="3000000"/>
        </p:xfrm>
        <a:graphic>
          <a:graphicData uri="http://schemas.openxmlformats.org/drawingml/2006/table">
            <a:tbl>
              <a:tblPr>
                <a:noFill/>
                <a:tableStyleId>{7E031143-DB6F-45CC-8E57-F3448BD1FFD5}</a:tableStyleId>
              </a:tblPr>
              <a:tblGrid>
                <a:gridCol w="1650575"/>
                <a:gridCol w="973800"/>
                <a:gridCol w="973800"/>
                <a:gridCol w="973800"/>
              </a:tblGrid>
              <a:tr h="542925">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Treatments</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pair</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Scheffé</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T-statistic</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Scheffé</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p-value</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Scheffé</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inference</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1525">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PSO vs PSO+ABC</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0.2398</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0.9999996</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7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PSO vs TLBO</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0.1123</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1.0000000</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7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PSO vs TLBO+ABC</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2.4252</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0.5548421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7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PSO vs MBO</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2.4807</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0.5235409</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7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PSO vs MBO+ABC</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2.8873</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0.3084131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675">
                <a:tc>
                  <a:txBody>
                    <a:bodyPr/>
                    <a:lstStyle/>
                    <a:p>
                      <a:pPr indent="0" lvl="0" marL="0" rtl="0" algn="ctr">
                        <a:lnSpc>
                          <a:spcPct val="115000"/>
                        </a:lnSpc>
                        <a:spcBef>
                          <a:spcPts val="0"/>
                        </a:spcBef>
                        <a:spcAft>
                          <a:spcPts val="0"/>
                        </a:spcAft>
                        <a:buNone/>
                      </a:pPr>
                      <a:r>
                        <a:rPr lang="en" sz="1200" u="sng">
                          <a:solidFill>
                            <a:schemeClr val="accent3"/>
                          </a:solidFill>
                          <a:latin typeface="Times New Roman"/>
                          <a:ea typeface="Times New Roman"/>
                          <a:cs typeface="Times New Roman"/>
                          <a:sym typeface="Times New Roman"/>
                        </a:rPr>
                        <a:t>PSO vs AOA</a:t>
                      </a:r>
                      <a:endParaRPr sz="1200" u="sng">
                        <a:solidFill>
                          <a:schemeClr val="accent3"/>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6.9436</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1.7142e-07</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675">
                <a:tc>
                  <a:txBody>
                    <a:bodyPr/>
                    <a:lstStyle/>
                    <a:p>
                      <a:pPr indent="0" lvl="0" marL="0" rtl="0" algn="ctr">
                        <a:lnSpc>
                          <a:spcPct val="115000"/>
                        </a:lnSpc>
                        <a:spcBef>
                          <a:spcPts val="0"/>
                        </a:spcBef>
                        <a:spcAft>
                          <a:spcPts val="0"/>
                        </a:spcAft>
                        <a:buNone/>
                      </a:pPr>
                      <a:r>
                        <a:rPr lang="en" sz="1200" u="sng">
                          <a:solidFill>
                            <a:schemeClr val="accent3"/>
                          </a:solidFill>
                          <a:latin typeface="Times New Roman"/>
                          <a:ea typeface="Times New Roman"/>
                          <a:cs typeface="Times New Roman"/>
                          <a:sym typeface="Times New Roman"/>
                        </a:rPr>
                        <a:t>PSO vs AOA+ABC</a:t>
                      </a:r>
                      <a:endParaRPr sz="1200" u="sng">
                        <a:solidFill>
                          <a:schemeClr val="accent3"/>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8.5068</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2.2587e-11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PSO+ABC vs TLBO</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0.1275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1.0000000</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525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PSO+ABC vs TLBO+ABC</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2.1854</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0.6870097</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20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PSO+ABC vs MBO</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2.2409</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0.6573650</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980" name="Google Shape;980;p130"/>
          <p:cNvGraphicFramePr/>
          <p:nvPr/>
        </p:nvGraphicFramePr>
        <p:xfrm>
          <a:off x="4571975" y="1565350"/>
          <a:ext cx="3000000" cy="3000000"/>
        </p:xfrm>
        <a:graphic>
          <a:graphicData uri="http://schemas.openxmlformats.org/drawingml/2006/table">
            <a:tbl>
              <a:tblPr>
                <a:noFill/>
                <a:tableStyleId>{7E031143-DB6F-45CC-8E57-F3448BD1FFD5}</a:tableStyleId>
              </a:tblPr>
              <a:tblGrid>
                <a:gridCol w="1650550"/>
                <a:gridCol w="973800"/>
                <a:gridCol w="973800"/>
                <a:gridCol w="973800"/>
              </a:tblGrid>
              <a:tr h="5662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PSO+ABC vs MBO+ABC</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2.6475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0.4308202</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8950">
                <a:tc>
                  <a:txBody>
                    <a:bodyPr/>
                    <a:lstStyle/>
                    <a:p>
                      <a:pPr indent="0" lvl="0" marL="0" rtl="0" algn="ctr">
                        <a:lnSpc>
                          <a:spcPct val="115000"/>
                        </a:lnSpc>
                        <a:spcBef>
                          <a:spcPts val="0"/>
                        </a:spcBef>
                        <a:spcAft>
                          <a:spcPts val="0"/>
                        </a:spcAft>
                        <a:buNone/>
                      </a:pPr>
                      <a:r>
                        <a:rPr lang="en" sz="1200" u="sng">
                          <a:solidFill>
                            <a:schemeClr val="accent3"/>
                          </a:solidFill>
                          <a:latin typeface="Times New Roman"/>
                          <a:ea typeface="Times New Roman"/>
                          <a:cs typeface="Times New Roman"/>
                          <a:sym typeface="Times New Roman"/>
                        </a:rPr>
                        <a:t>PSO+ABC vs AOA</a:t>
                      </a:r>
                      <a:endParaRPr sz="1200" u="sng">
                        <a:solidFill>
                          <a:schemeClr val="accent3"/>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6.7038</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5.9074e-07</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6200">
                <a:tc>
                  <a:txBody>
                    <a:bodyPr/>
                    <a:lstStyle/>
                    <a:p>
                      <a:pPr indent="0" lvl="0" marL="0" rtl="0" algn="ctr">
                        <a:lnSpc>
                          <a:spcPct val="115000"/>
                        </a:lnSpc>
                        <a:spcBef>
                          <a:spcPts val="0"/>
                        </a:spcBef>
                        <a:spcAft>
                          <a:spcPts val="0"/>
                        </a:spcAft>
                        <a:buNone/>
                      </a:pPr>
                      <a:r>
                        <a:rPr lang="en" sz="1200" u="sng">
                          <a:solidFill>
                            <a:schemeClr val="accent3"/>
                          </a:solidFill>
                          <a:latin typeface="Times New Roman"/>
                          <a:ea typeface="Times New Roman"/>
                          <a:cs typeface="Times New Roman"/>
                          <a:sym typeface="Times New Roman"/>
                        </a:rPr>
                        <a:t>PSO+ABC vs AOA+ABC</a:t>
                      </a:r>
                      <a:endParaRPr sz="1200" u="sng">
                        <a:solidFill>
                          <a:schemeClr val="accent3"/>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8.2670</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9.7203e-11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895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TLBO vs TLBO+ABC</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2.3130</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0.6178117</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895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TLBO vs MBO</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2.3684</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0.5868431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895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TLBO vs MBO+ABC</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2.7750</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0.3635503</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8950">
                <a:tc>
                  <a:txBody>
                    <a:bodyPr/>
                    <a:lstStyle/>
                    <a:p>
                      <a:pPr indent="0" lvl="0" marL="0" rtl="0" algn="ctr">
                        <a:lnSpc>
                          <a:spcPct val="115000"/>
                        </a:lnSpc>
                        <a:spcBef>
                          <a:spcPts val="0"/>
                        </a:spcBef>
                        <a:spcAft>
                          <a:spcPts val="0"/>
                        </a:spcAft>
                        <a:buNone/>
                      </a:pPr>
                      <a:r>
                        <a:rPr lang="en" sz="1200" u="sng">
                          <a:solidFill>
                            <a:schemeClr val="accent3"/>
                          </a:solidFill>
                          <a:latin typeface="Times New Roman"/>
                          <a:ea typeface="Times New Roman"/>
                          <a:cs typeface="Times New Roman"/>
                          <a:sym typeface="Times New Roman"/>
                        </a:rPr>
                        <a:t>TLBO vs AOA</a:t>
                      </a:r>
                      <a:endParaRPr sz="1200" u="sng">
                        <a:solidFill>
                          <a:schemeClr val="accent3"/>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6.8314</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3.0742e-07</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8950">
                <a:tc>
                  <a:txBody>
                    <a:bodyPr/>
                    <a:lstStyle/>
                    <a:p>
                      <a:pPr indent="0" lvl="0" marL="0" rtl="0" algn="ctr">
                        <a:lnSpc>
                          <a:spcPct val="115000"/>
                        </a:lnSpc>
                        <a:spcBef>
                          <a:spcPts val="0"/>
                        </a:spcBef>
                        <a:spcAft>
                          <a:spcPts val="0"/>
                        </a:spcAft>
                        <a:buNone/>
                      </a:pPr>
                      <a:r>
                        <a:rPr lang="en" sz="1200" u="sng">
                          <a:solidFill>
                            <a:schemeClr val="accent3"/>
                          </a:solidFill>
                          <a:latin typeface="Times New Roman"/>
                          <a:ea typeface="Times New Roman"/>
                          <a:cs typeface="Times New Roman"/>
                          <a:sym typeface="Times New Roman"/>
                        </a:rPr>
                        <a:t>TLBO vs AOA+ABC</a:t>
                      </a:r>
                      <a:endParaRPr sz="1200" u="sng">
                        <a:solidFill>
                          <a:schemeClr val="accent3"/>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8.3945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4.4892e-11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895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TLBO+ABC vs MBO</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0.0554</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1.0000000</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981" name="Google Shape;981;p130"/>
          <p:cNvGraphicFramePr/>
          <p:nvPr/>
        </p:nvGraphicFramePr>
        <p:xfrm>
          <a:off x="4571963" y="1019250"/>
          <a:ext cx="3000000" cy="3000000"/>
        </p:xfrm>
        <a:graphic>
          <a:graphicData uri="http://schemas.openxmlformats.org/drawingml/2006/table">
            <a:tbl>
              <a:tblPr>
                <a:noFill/>
                <a:tableStyleId>{7E031143-DB6F-45CC-8E57-F3448BD1FFD5}</a:tableStyleId>
              </a:tblPr>
              <a:tblGrid>
                <a:gridCol w="1648400"/>
                <a:gridCol w="974525"/>
                <a:gridCol w="974525"/>
                <a:gridCol w="974525"/>
              </a:tblGrid>
              <a:tr h="546500">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Treatments</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pair</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Scheffé</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T-statistic</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Scheffé</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p-value</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Scheffé</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inference</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68"/>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351" name="Google Shape;351;p68"/>
          <p:cNvSpPr txBox="1"/>
          <p:nvPr>
            <p:ph type="title"/>
          </p:nvPr>
        </p:nvSpPr>
        <p:spPr>
          <a:xfrm>
            <a:off x="460300" y="495750"/>
            <a:ext cx="7925100" cy="4090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6000"/>
              <a:buNone/>
            </a:pPr>
            <a:r>
              <a:rPr b="1" lang="en" sz="4800"/>
              <a:t>2. PROBLEM DESCRIPTION</a:t>
            </a:r>
            <a:endParaRPr sz="4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3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COMPARATIVE RESULTS USING STATISTICAL ANALYSIS</a:t>
            </a:r>
            <a:endParaRPr/>
          </a:p>
        </p:txBody>
      </p:sp>
      <p:graphicFrame>
        <p:nvGraphicFramePr>
          <p:cNvPr id="987" name="Google Shape;987;p131"/>
          <p:cNvGraphicFramePr/>
          <p:nvPr/>
        </p:nvGraphicFramePr>
        <p:xfrm>
          <a:off x="0" y="674925"/>
          <a:ext cx="3000000" cy="3000000"/>
        </p:xfrm>
        <a:graphic>
          <a:graphicData uri="http://schemas.openxmlformats.org/drawingml/2006/table">
            <a:tbl>
              <a:tblPr>
                <a:noFill/>
                <a:tableStyleId>{7E031143-DB6F-45CC-8E57-F3448BD1FFD5}</a:tableStyleId>
              </a:tblPr>
              <a:tblGrid>
                <a:gridCol w="1648400"/>
                <a:gridCol w="974525"/>
                <a:gridCol w="974525"/>
                <a:gridCol w="974525"/>
              </a:tblGrid>
              <a:tr h="546500">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Treatments</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pair</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Scheffé</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T-statistic</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Scheffé</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p-value</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Scheffé</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inference</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988" name="Google Shape;988;p131"/>
          <p:cNvGraphicFramePr/>
          <p:nvPr/>
        </p:nvGraphicFramePr>
        <p:xfrm>
          <a:off x="13" y="1221413"/>
          <a:ext cx="3000000" cy="3000000"/>
        </p:xfrm>
        <a:graphic>
          <a:graphicData uri="http://schemas.openxmlformats.org/drawingml/2006/table">
            <a:tbl>
              <a:tblPr>
                <a:noFill/>
                <a:tableStyleId>{7E031143-DB6F-45CC-8E57-F3448BD1FFD5}</a:tableStyleId>
              </a:tblPr>
              <a:tblGrid>
                <a:gridCol w="1650550"/>
                <a:gridCol w="973800"/>
                <a:gridCol w="973800"/>
                <a:gridCol w="973800"/>
              </a:tblGrid>
              <a:tr h="5856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TLBO+ABC vs MBO+ABC</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0.4621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0.9999675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0900">
                <a:tc>
                  <a:txBody>
                    <a:bodyPr/>
                    <a:lstStyle/>
                    <a:p>
                      <a:pPr indent="0" lvl="0" marL="0" rtl="0" algn="ctr">
                        <a:lnSpc>
                          <a:spcPct val="115000"/>
                        </a:lnSpc>
                        <a:spcBef>
                          <a:spcPts val="0"/>
                        </a:spcBef>
                        <a:spcAft>
                          <a:spcPts val="0"/>
                        </a:spcAft>
                        <a:buNone/>
                      </a:pPr>
                      <a:r>
                        <a:rPr lang="en" sz="1200" u="sng">
                          <a:solidFill>
                            <a:schemeClr val="accent3"/>
                          </a:solidFill>
                          <a:latin typeface="Times New Roman"/>
                          <a:ea typeface="Times New Roman"/>
                          <a:cs typeface="Times New Roman"/>
                          <a:sym typeface="Times New Roman"/>
                        </a:rPr>
                        <a:t>TLBO+ABC vs AOA</a:t>
                      </a:r>
                      <a:endParaRPr sz="1200" u="sng">
                        <a:solidFill>
                          <a:schemeClr val="accent3"/>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4.5184</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0.0059837</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85600">
                <a:tc>
                  <a:txBody>
                    <a:bodyPr/>
                    <a:lstStyle/>
                    <a:p>
                      <a:pPr indent="0" lvl="0" marL="0" rtl="0" algn="ctr">
                        <a:lnSpc>
                          <a:spcPct val="115000"/>
                        </a:lnSpc>
                        <a:spcBef>
                          <a:spcPts val="0"/>
                        </a:spcBef>
                        <a:spcAft>
                          <a:spcPts val="0"/>
                        </a:spcAft>
                        <a:buNone/>
                      </a:pPr>
                      <a:r>
                        <a:rPr lang="en" sz="1200" u="sng">
                          <a:solidFill>
                            <a:schemeClr val="accent3"/>
                          </a:solidFill>
                          <a:latin typeface="Times New Roman"/>
                          <a:ea typeface="Times New Roman"/>
                          <a:cs typeface="Times New Roman"/>
                          <a:sym typeface="Times New Roman"/>
                        </a:rPr>
                        <a:t>TLBO+ABC vs AOA+ABC</a:t>
                      </a:r>
                      <a:endParaRPr sz="1200" u="sng">
                        <a:solidFill>
                          <a:schemeClr val="accent3"/>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6.0815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1.2109e-05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09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MBO vs MBO+ABC</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0.4066</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0.9999865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0900">
                <a:tc>
                  <a:txBody>
                    <a:bodyPr/>
                    <a:lstStyle/>
                    <a:p>
                      <a:pPr indent="0" lvl="0" marL="0" rtl="0" algn="ctr">
                        <a:lnSpc>
                          <a:spcPct val="115000"/>
                        </a:lnSpc>
                        <a:spcBef>
                          <a:spcPts val="0"/>
                        </a:spcBef>
                        <a:spcAft>
                          <a:spcPts val="0"/>
                        </a:spcAft>
                        <a:buNone/>
                      </a:pPr>
                      <a:r>
                        <a:rPr lang="en" sz="1200" u="sng">
                          <a:solidFill>
                            <a:schemeClr val="accent3"/>
                          </a:solidFill>
                          <a:latin typeface="Times New Roman"/>
                          <a:ea typeface="Times New Roman"/>
                          <a:cs typeface="Times New Roman"/>
                          <a:sym typeface="Times New Roman"/>
                        </a:rPr>
                        <a:t>MBO vs AOA</a:t>
                      </a:r>
                      <a:endParaRPr sz="1200" u="sng">
                        <a:solidFill>
                          <a:schemeClr val="accent3"/>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4.4629</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0.0071595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0900">
                <a:tc>
                  <a:txBody>
                    <a:bodyPr/>
                    <a:lstStyle/>
                    <a:p>
                      <a:pPr indent="0" lvl="0" marL="0" rtl="0" algn="ctr">
                        <a:lnSpc>
                          <a:spcPct val="115000"/>
                        </a:lnSpc>
                        <a:spcBef>
                          <a:spcPts val="0"/>
                        </a:spcBef>
                        <a:spcAft>
                          <a:spcPts val="0"/>
                        </a:spcAft>
                        <a:buNone/>
                      </a:pPr>
                      <a:r>
                        <a:rPr lang="en" sz="1200" u="sng">
                          <a:solidFill>
                            <a:schemeClr val="accent3"/>
                          </a:solidFill>
                          <a:latin typeface="Times New Roman"/>
                          <a:ea typeface="Times New Roman"/>
                          <a:cs typeface="Times New Roman"/>
                          <a:sym typeface="Times New Roman"/>
                        </a:rPr>
                        <a:t>MBO vs AOA+ABC</a:t>
                      </a:r>
                      <a:endParaRPr sz="1200" u="sng">
                        <a:solidFill>
                          <a:schemeClr val="accent3"/>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6.0261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1.5628e-05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0900">
                <a:tc>
                  <a:txBody>
                    <a:bodyPr/>
                    <a:lstStyle/>
                    <a:p>
                      <a:pPr indent="0" lvl="0" marL="0" rtl="0" algn="ctr">
                        <a:lnSpc>
                          <a:spcPct val="115000"/>
                        </a:lnSpc>
                        <a:spcBef>
                          <a:spcPts val="0"/>
                        </a:spcBef>
                        <a:spcAft>
                          <a:spcPts val="0"/>
                        </a:spcAft>
                        <a:buNone/>
                      </a:pPr>
                      <a:r>
                        <a:rPr lang="en" sz="1200" u="sng">
                          <a:solidFill>
                            <a:schemeClr val="accent3"/>
                          </a:solidFill>
                          <a:latin typeface="Times New Roman"/>
                          <a:ea typeface="Times New Roman"/>
                          <a:cs typeface="Times New Roman"/>
                          <a:sym typeface="Times New Roman"/>
                        </a:rPr>
                        <a:t>MBO+ABC vs AOA</a:t>
                      </a:r>
                      <a:endParaRPr sz="1200" u="sng">
                        <a:solidFill>
                          <a:schemeClr val="accent3"/>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4.0563</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0.0243050</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85600">
                <a:tc>
                  <a:txBody>
                    <a:bodyPr/>
                    <a:lstStyle/>
                    <a:p>
                      <a:pPr indent="0" lvl="0" marL="0" rtl="0" algn="ctr">
                        <a:lnSpc>
                          <a:spcPct val="115000"/>
                        </a:lnSpc>
                        <a:spcBef>
                          <a:spcPts val="0"/>
                        </a:spcBef>
                        <a:spcAft>
                          <a:spcPts val="0"/>
                        </a:spcAft>
                        <a:buNone/>
                      </a:pPr>
                      <a:r>
                        <a:rPr lang="en" sz="1200" u="sng">
                          <a:solidFill>
                            <a:schemeClr val="accent3"/>
                          </a:solidFill>
                          <a:latin typeface="Times New Roman"/>
                          <a:ea typeface="Times New Roman"/>
                          <a:cs typeface="Times New Roman"/>
                          <a:sym typeface="Times New Roman"/>
                        </a:rPr>
                        <a:t>MBO+ABC vs AOA+ABC</a:t>
                      </a:r>
                      <a:endParaRPr sz="1200" u="sng">
                        <a:solidFill>
                          <a:schemeClr val="accent3"/>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5.6194</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9.4186e-05</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p&lt;0.01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0900">
                <a:tc>
                  <a:txBody>
                    <a:bodyPr/>
                    <a:lstStyle/>
                    <a:p>
                      <a:pPr indent="0" lvl="0" marL="0" rtl="0" algn="ctr">
                        <a:lnSpc>
                          <a:spcPct val="115000"/>
                        </a:lnSpc>
                        <a:spcBef>
                          <a:spcPts val="0"/>
                        </a:spcBef>
                        <a:spcAft>
                          <a:spcPts val="0"/>
                        </a:spcAft>
                        <a:buNone/>
                      </a:pPr>
                      <a:r>
                        <a:rPr lang="en" sz="1200" u="sng">
                          <a:solidFill>
                            <a:schemeClr val="accent3"/>
                          </a:solidFill>
                          <a:latin typeface="Times New Roman"/>
                          <a:ea typeface="Times New Roman"/>
                          <a:cs typeface="Times New Roman"/>
                          <a:sym typeface="Times New Roman"/>
                        </a:rPr>
                        <a:t>AOA vs AOA+ABC</a:t>
                      </a:r>
                      <a:endParaRPr sz="1200" u="sng">
                        <a:solidFill>
                          <a:schemeClr val="accent3"/>
                        </a:solidFill>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1.5631</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0.9303866</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insignificant</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89" name="Google Shape;989;p131"/>
          <p:cNvSpPr txBox="1"/>
          <p:nvPr/>
        </p:nvSpPr>
        <p:spPr>
          <a:xfrm>
            <a:off x="4631550" y="775925"/>
            <a:ext cx="4293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Roboto"/>
                <a:ea typeface="Roboto"/>
                <a:cs typeface="Roboto"/>
                <a:sym typeface="Roboto"/>
              </a:rPr>
              <a:t>INFERENCE:</a:t>
            </a:r>
            <a:endParaRPr u="sng">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Again, both the developed standard &amp; hybridized AOA algorithm shows better significance consistently when compared with most algorithms.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However for error ratio, there lies significance in the performance of AOA even when compared with the MBO algorithm.</a:t>
            </a:r>
            <a:endParaRPr>
              <a:latin typeface="Roboto"/>
              <a:ea typeface="Roboto"/>
              <a:cs typeface="Roboto"/>
              <a:sym typeface="Roboto"/>
            </a:endParaRPr>
          </a:p>
        </p:txBody>
      </p:sp>
      <p:sp>
        <p:nvSpPr>
          <p:cNvPr id="990" name="Google Shape;990;p131"/>
          <p:cNvSpPr txBox="1"/>
          <p:nvPr/>
        </p:nvSpPr>
        <p:spPr>
          <a:xfrm>
            <a:off x="4631550" y="2588400"/>
            <a:ext cx="42933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Roboto"/>
                <a:ea typeface="Roboto"/>
                <a:cs typeface="Roboto"/>
                <a:sym typeface="Roboto"/>
              </a:rPr>
              <a:t>CONCLUSION:</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This concludes that the recently introduced AOA algorithm performs </a:t>
            </a:r>
            <a:r>
              <a:rPr b="1" lang="en">
                <a:latin typeface="Roboto"/>
                <a:ea typeface="Roboto"/>
                <a:cs typeface="Roboto"/>
                <a:sym typeface="Roboto"/>
              </a:rPr>
              <a:t>far superior</a:t>
            </a:r>
            <a:r>
              <a:rPr lang="en">
                <a:latin typeface="Roboto"/>
                <a:ea typeface="Roboto"/>
                <a:cs typeface="Roboto"/>
                <a:sym typeface="Roboto"/>
              </a:rPr>
              <a:t> compared to the existing popular metaheuristic algorithms in the line balancing domain </a:t>
            </a:r>
            <a:r>
              <a:rPr b="1" lang="en">
                <a:solidFill>
                  <a:schemeClr val="accent3"/>
                </a:solidFill>
                <a:latin typeface="Roboto"/>
                <a:ea typeface="Roboto"/>
                <a:cs typeface="Roboto"/>
                <a:sym typeface="Roboto"/>
              </a:rPr>
              <a:t>(never used before!)</a:t>
            </a:r>
            <a:endParaRPr b="1">
              <a:solidFill>
                <a:schemeClr val="accent3"/>
              </a:solidFill>
              <a:latin typeface="Roboto"/>
              <a:ea typeface="Roboto"/>
              <a:cs typeface="Roboto"/>
              <a:sym typeface="Roboto"/>
            </a:endParaRPr>
          </a:p>
          <a:p>
            <a:pPr indent="0" lvl="0" marL="0" rtl="0" algn="l">
              <a:spcBef>
                <a:spcPts val="0"/>
              </a:spcBef>
              <a:spcAft>
                <a:spcPts val="0"/>
              </a:spcAft>
              <a:buNone/>
            </a:pPr>
            <a:r>
              <a:t/>
            </a:r>
            <a:endParaRPr b="1">
              <a:solidFill>
                <a:schemeClr val="accent3"/>
              </a:solidFill>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This project has hence successfully developed a discretized Hybrid AOA algorithm and applied it to enhance optimization of HRC assembly line balancing.</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3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COMPARISON OF PARETO OPTIMAL FRONTS </a:t>
            </a:r>
            <a:endParaRPr b="1" sz="2400"/>
          </a:p>
        </p:txBody>
      </p:sp>
      <p:pic>
        <p:nvPicPr>
          <p:cNvPr id="996" name="Google Shape;996;p132"/>
          <p:cNvPicPr preferRelativeResize="0"/>
          <p:nvPr/>
        </p:nvPicPr>
        <p:blipFill>
          <a:blip r:embed="rId3">
            <a:alphaModFix/>
          </a:blip>
          <a:stretch>
            <a:fillRect/>
          </a:stretch>
        </p:blipFill>
        <p:spPr>
          <a:xfrm>
            <a:off x="0" y="669950"/>
            <a:ext cx="4350550" cy="4473550"/>
          </a:xfrm>
          <a:prstGeom prst="rect">
            <a:avLst/>
          </a:prstGeom>
          <a:noFill/>
          <a:ln>
            <a:noFill/>
          </a:ln>
        </p:spPr>
      </p:pic>
      <p:sp>
        <p:nvSpPr>
          <p:cNvPr id="997" name="Google Shape;997;p132"/>
          <p:cNvSpPr txBox="1"/>
          <p:nvPr/>
        </p:nvSpPr>
        <p:spPr>
          <a:xfrm>
            <a:off x="4350550" y="748800"/>
            <a:ext cx="4618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In addition to the performance indicator (N) that shows the count of pareto optimal solutions, the coordinate positions of the pareto optimal front are also assessed, </a:t>
            </a:r>
            <a:r>
              <a:rPr b="1" lang="en">
                <a:solidFill>
                  <a:schemeClr val="accent3"/>
                </a:solidFill>
                <a:latin typeface="Roboto"/>
                <a:ea typeface="Roboto"/>
                <a:cs typeface="Roboto"/>
                <a:sym typeface="Roboto"/>
              </a:rPr>
              <a:t>to analyse the best algorithmic performance in yielding the most optimal solutions.</a:t>
            </a:r>
            <a:endParaRPr b="1">
              <a:solidFill>
                <a:schemeClr val="accent3"/>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998" name="Google Shape;998;p132"/>
          <p:cNvSpPr/>
          <p:nvPr/>
        </p:nvSpPr>
        <p:spPr>
          <a:xfrm>
            <a:off x="4864900" y="2057400"/>
            <a:ext cx="4211100" cy="964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1000"/>
              </a:spcBef>
              <a:spcAft>
                <a:spcPts val="0"/>
              </a:spcAft>
              <a:buNone/>
            </a:pPr>
            <a:r>
              <a:rPr b="1" lang="en" sz="1300"/>
              <a:t>Compared</a:t>
            </a:r>
            <a:r>
              <a:rPr b="1" lang="en" sz="1300"/>
              <a:t> to every other algorithm, the pareto front of AOA algorithm is the closest to the origin and hence tends to yield the most optimized solutions with minimized objectives.</a:t>
            </a:r>
            <a:endParaRPr b="1" sz="1300"/>
          </a:p>
        </p:txBody>
      </p:sp>
      <p:cxnSp>
        <p:nvCxnSpPr>
          <p:cNvPr id="999" name="Google Shape;999;p132"/>
          <p:cNvCxnSpPr/>
          <p:nvPr/>
        </p:nvCxnSpPr>
        <p:spPr>
          <a:xfrm flipH="1">
            <a:off x="3064600" y="2571750"/>
            <a:ext cx="1800300" cy="6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1000" name="Google Shape;1000;p132"/>
          <p:cNvCxnSpPr/>
          <p:nvPr/>
        </p:nvCxnSpPr>
        <p:spPr>
          <a:xfrm flipH="1">
            <a:off x="1325000" y="2571750"/>
            <a:ext cx="1736100" cy="846600"/>
          </a:xfrm>
          <a:prstGeom prst="straightConnector1">
            <a:avLst/>
          </a:prstGeom>
          <a:noFill/>
          <a:ln cap="flat" cmpd="sng" w="19050">
            <a:solidFill>
              <a:schemeClr val="dk2"/>
            </a:solidFill>
            <a:prstDash val="solid"/>
            <a:round/>
            <a:headEnd len="med" w="med" type="none"/>
            <a:tailEnd len="med" w="med" type="triangle"/>
          </a:ln>
        </p:spPr>
      </p:cxnSp>
      <p:cxnSp>
        <p:nvCxnSpPr>
          <p:cNvPr id="1001" name="Google Shape;1001;p132"/>
          <p:cNvCxnSpPr/>
          <p:nvPr/>
        </p:nvCxnSpPr>
        <p:spPr>
          <a:xfrm flipH="1" rot="10800000">
            <a:off x="878675" y="2378900"/>
            <a:ext cx="235800" cy="1671600"/>
          </a:xfrm>
          <a:prstGeom prst="straightConnector1">
            <a:avLst/>
          </a:prstGeom>
          <a:noFill/>
          <a:ln cap="flat" cmpd="sng" w="19050">
            <a:solidFill>
              <a:schemeClr val="dk2"/>
            </a:solidFill>
            <a:prstDash val="solid"/>
            <a:round/>
            <a:headEnd len="med" w="med" type="none"/>
            <a:tailEnd len="med" w="med" type="triangle"/>
          </a:ln>
        </p:spPr>
      </p:cxnSp>
      <p:cxnSp>
        <p:nvCxnSpPr>
          <p:cNvPr id="1002" name="Google Shape;1002;p132"/>
          <p:cNvCxnSpPr/>
          <p:nvPr/>
        </p:nvCxnSpPr>
        <p:spPr>
          <a:xfrm>
            <a:off x="878675" y="4039800"/>
            <a:ext cx="3997200" cy="10800"/>
          </a:xfrm>
          <a:prstGeom prst="straightConnector1">
            <a:avLst/>
          </a:prstGeom>
          <a:noFill/>
          <a:ln cap="flat" cmpd="sng" w="19050">
            <a:solidFill>
              <a:schemeClr val="dk2"/>
            </a:solidFill>
            <a:prstDash val="solid"/>
            <a:round/>
            <a:headEnd len="med" w="med" type="none"/>
            <a:tailEnd len="med" w="med" type="none"/>
          </a:ln>
        </p:spPr>
      </p:cxnSp>
      <p:sp>
        <p:nvSpPr>
          <p:cNvPr id="1003" name="Google Shape;1003;p132"/>
          <p:cNvSpPr/>
          <p:nvPr/>
        </p:nvSpPr>
        <p:spPr>
          <a:xfrm>
            <a:off x="4864900" y="3277650"/>
            <a:ext cx="4211100" cy="1535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1000"/>
              </a:spcBef>
              <a:spcAft>
                <a:spcPts val="0"/>
              </a:spcAft>
              <a:buNone/>
            </a:pPr>
            <a:r>
              <a:rPr b="1" lang="en" sz="1300"/>
              <a:t>Compared to every other algorithm, t</a:t>
            </a:r>
            <a:r>
              <a:rPr b="1" lang="en" sz="1300"/>
              <a:t>he pareto front of the hybridized AOA algorithm has a large pareto front and hence shows increased exploration of optimal solutions. Thus, the hybridization method developed in this project strikes a balance between exploration &amp; exploitation capabilities.</a:t>
            </a:r>
            <a:endParaRPr b="1" sz="13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3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HR</a:t>
            </a:r>
            <a:r>
              <a:rPr b="1" lang="en" sz="2400"/>
              <a:t>CAL vs RAL</a:t>
            </a:r>
            <a:endParaRPr b="1" sz="2400"/>
          </a:p>
        </p:txBody>
      </p:sp>
      <p:sp>
        <p:nvSpPr>
          <p:cNvPr id="1009" name="Google Shape;1009;p133"/>
          <p:cNvSpPr txBox="1"/>
          <p:nvPr/>
        </p:nvSpPr>
        <p:spPr>
          <a:xfrm>
            <a:off x="240600" y="898875"/>
            <a:ext cx="8662800" cy="12033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1000"/>
              </a:spcBef>
              <a:spcAft>
                <a:spcPts val="0"/>
              </a:spcAft>
              <a:buClr>
                <a:srgbClr val="333333"/>
              </a:buClr>
              <a:buSzPts val="1300"/>
              <a:buFont typeface="Times New Roman"/>
              <a:buChar char="❖"/>
            </a:pPr>
            <a:r>
              <a:rPr lang="en" sz="1300">
                <a:latin typeface="Times New Roman"/>
                <a:ea typeface="Times New Roman"/>
                <a:cs typeface="Times New Roman"/>
                <a:sym typeface="Times New Roman"/>
              </a:rPr>
              <a:t>Even though robots </a:t>
            </a:r>
            <a:r>
              <a:rPr lang="en" sz="1300">
                <a:latin typeface="Times New Roman"/>
                <a:ea typeface="Times New Roman"/>
                <a:cs typeface="Times New Roman"/>
                <a:sym typeface="Times New Roman"/>
              </a:rPr>
              <a:t>perform</a:t>
            </a:r>
            <a:r>
              <a:rPr lang="en" sz="1300">
                <a:latin typeface="Times New Roman"/>
                <a:ea typeface="Times New Roman"/>
                <a:cs typeface="Times New Roman"/>
                <a:sym typeface="Times New Roman"/>
              </a:rPr>
              <a:t> better than humans, </a:t>
            </a:r>
            <a:r>
              <a:rPr lang="en" sz="1300">
                <a:solidFill>
                  <a:srgbClr val="C00000"/>
                </a:solidFill>
                <a:latin typeface="Times New Roman"/>
                <a:ea typeface="Times New Roman"/>
                <a:cs typeface="Times New Roman"/>
                <a:sym typeface="Times New Roman"/>
              </a:rPr>
              <a:t>using more number of robots</a:t>
            </a:r>
            <a:r>
              <a:rPr lang="en" sz="1300">
                <a:latin typeface="Times New Roman"/>
                <a:ea typeface="Times New Roman"/>
                <a:cs typeface="Times New Roman"/>
                <a:sym typeface="Times New Roman"/>
              </a:rPr>
              <a:t> in the assembly line </a:t>
            </a:r>
            <a:r>
              <a:rPr lang="en" sz="1300">
                <a:solidFill>
                  <a:srgbClr val="0000FF"/>
                </a:solidFill>
                <a:latin typeface="Times New Roman"/>
                <a:ea typeface="Times New Roman"/>
                <a:cs typeface="Times New Roman"/>
                <a:sym typeface="Times New Roman"/>
              </a:rPr>
              <a:t>increases the</a:t>
            </a:r>
            <a:r>
              <a:rPr lang="en" sz="1300">
                <a:latin typeface="Times New Roman"/>
                <a:ea typeface="Times New Roman"/>
                <a:cs typeface="Times New Roman"/>
                <a:sym typeface="Times New Roman"/>
              </a:rPr>
              <a:t> </a:t>
            </a:r>
            <a:r>
              <a:rPr lang="en" sz="1300">
                <a:solidFill>
                  <a:srgbClr val="0000FF"/>
                </a:solidFill>
                <a:latin typeface="Times New Roman"/>
                <a:ea typeface="Times New Roman"/>
                <a:cs typeface="Times New Roman"/>
                <a:sym typeface="Times New Roman"/>
              </a:rPr>
              <a:t>energy consumption &amp; investment cost.</a:t>
            </a:r>
            <a:endParaRPr sz="1300">
              <a:solidFill>
                <a:srgbClr val="0000FF"/>
              </a:solidFill>
              <a:latin typeface="Times New Roman"/>
              <a:ea typeface="Times New Roman"/>
              <a:cs typeface="Times New Roman"/>
              <a:sym typeface="Times New Roman"/>
            </a:endParaRPr>
          </a:p>
          <a:p>
            <a:pPr indent="-311150" lvl="0" marL="457200" rtl="0" algn="just">
              <a:lnSpc>
                <a:spcPct val="115000"/>
              </a:lnSpc>
              <a:spcBef>
                <a:spcPts val="1000"/>
              </a:spcBef>
              <a:spcAft>
                <a:spcPts val="0"/>
              </a:spcAft>
              <a:buClr>
                <a:srgbClr val="333333"/>
              </a:buClr>
              <a:buSzPts val="1300"/>
              <a:buFont typeface="Times New Roman"/>
              <a:buChar char="❖"/>
            </a:pPr>
            <a:r>
              <a:rPr lang="en" sz="1300">
                <a:solidFill>
                  <a:srgbClr val="333333"/>
                </a:solidFill>
                <a:latin typeface="Times New Roman"/>
                <a:ea typeface="Times New Roman"/>
                <a:cs typeface="Times New Roman"/>
                <a:sym typeface="Times New Roman"/>
              </a:rPr>
              <a:t>To justify this statement, the algorithms were modified to produce results for fully automated (only robotic assembly line) assembly line and compared with the results produced for human robot collaborative assembly line</a:t>
            </a:r>
            <a:r>
              <a:rPr lang="en" sz="1300">
                <a:solidFill>
                  <a:srgbClr val="0000FF"/>
                </a:solidFill>
                <a:latin typeface="Times New Roman"/>
                <a:ea typeface="Times New Roman"/>
                <a:cs typeface="Times New Roman"/>
                <a:sym typeface="Times New Roman"/>
              </a:rPr>
              <a:t>.</a:t>
            </a:r>
            <a:endParaRPr sz="1300">
              <a:solidFill>
                <a:srgbClr val="0000FF"/>
              </a:solidFill>
              <a:latin typeface="Times New Roman"/>
              <a:ea typeface="Times New Roman"/>
              <a:cs typeface="Times New Roman"/>
              <a:sym typeface="Times New Roman"/>
            </a:endParaRPr>
          </a:p>
        </p:txBody>
      </p:sp>
      <p:pic>
        <p:nvPicPr>
          <p:cNvPr id="1010" name="Google Shape;1010;p133"/>
          <p:cNvPicPr preferRelativeResize="0"/>
          <p:nvPr/>
        </p:nvPicPr>
        <p:blipFill>
          <a:blip r:embed="rId3">
            <a:alphaModFix/>
          </a:blip>
          <a:stretch>
            <a:fillRect/>
          </a:stretch>
        </p:blipFill>
        <p:spPr>
          <a:xfrm>
            <a:off x="5614063" y="2094688"/>
            <a:ext cx="2733675" cy="1666875"/>
          </a:xfrm>
          <a:prstGeom prst="rect">
            <a:avLst/>
          </a:prstGeom>
          <a:noFill/>
          <a:ln>
            <a:noFill/>
          </a:ln>
        </p:spPr>
      </p:pic>
      <p:pic>
        <p:nvPicPr>
          <p:cNvPr id="1011" name="Google Shape;1011;p133"/>
          <p:cNvPicPr preferRelativeResize="0"/>
          <p:nvPr/>
        </p:nvPicPr>
        <p:blipFill>
          <a:blip r:embed="rId4">
            <a:alphaModFix/>
          </a:blip>
          <a:stretch>
            <a:fillRect/>
          </a:stretch>
        </p:blipFill>
        <p:spPr>
          <a:xfrm>
            <a:off x="675363" y="2068563"/>
            <a:ext cx="2857500" cy="1600200"/>
          </a:xfrm>
          <a:prstGeom prst="rect">
            <a:avLst/>
          </a:prstGeom>
          <a:noFill/>
          <a:ln>
            <a:noFill/>
          </a:ln>
        </p:spPr>
      </p:pic>
      <p:pic>
        <p:nvPicPr>
          <p:cNvPr id="1012" name="Google Shape;1012;p133"/>
          <p:cNvPicPr preferRelativeResize="0"/>
          <p:nvPr/>
        </p:nvPicPr>
        <p:blipFill rotWithShape="1">
          <a:blip r:embed="rId5">
            <a:alphaModFix/>
          </a:blip>
          <a:srcRect b="28021" l="0" r="0" t="20124"/>
          <a:stretch/>
        </p:blipFill>
        <p:spPr>
          <a:xfrm>
            <a:off x="3602913" y="2307150"/>
            <a:ext cx="2011150" cy="1123050"/>
          </a:xfrm>
          <a:prstGeom prst="rect">
            <a:avLst/>
          </a:prstGeom>
          <a:noFill/>
          <a:ln>
            <a:noFill/>
          </a:ln>
        </p:spPr>
      </p:pic>
      <p:sp>
        <p:nvSpPr>
          <p:cNvPr id="1013" name="Google Shape;1013;p133"/>
          <p:cNvSpPr txBox="1"/>
          <p:nvPr/>
        </p:nvSpPr>
        <p:spPr>
          <a:xfrm>
            <a:off x="0" y="3840775"/>
            <a:ext cx="4543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2"/>
              </a:buClr>
              <a:buSzPts val="1400"/>
              <a:buFont typeface="Roboto"/>
              <a:buChar char="●"/>
            </a:pPr>
            <a:r>
              <a:rPr b="1" lang="en">
                <a:latin typeface="Roboto"/>
                <a:ea typeface="Roboto"/>
                <a:cs typeface="Roboto"/>
                <a:sym typeface="Roboto"/>
              </a:rPr>
              <a:t>Less investment</a:t>
            </a:r>
            <a:endParaRPr b="1">
              <a:latin typeface="Roboto"/>
              <a:ea typeface="Roboto"/>
              <a:cs typeface="Roboto"/>
              <a:sym typeface="Roboto"/>
            </a:endParaRPr>
          </a:p>
          <a:p>
            <a:pPr indent="-317500" lvl="0" marL="457200" rtl="0" algn="l">
              <a:spcBef>
                <a:spcPts val="0"/>
              </a:spcBef>
              <a:spcAft>
                <a:spcPts val="0"/>
              </a:spcAft>
              <a:buClr>
                <a:schemeClr val="accent2"/>
              </a:buClr>
              <a:buSzPts val="1400"/>
              <a:buFont typeface="Roboto"/>
              <a:buChar char="●"/>
            </a:pPr>
            <a:r>
              <a:rPr b="1" lang="en">
                <a:latin typeface="Roboto"/>
                <a:ea typeface="Roboto"/>
                <a:cs typeface="Roboto"/>
                <a:sym typeface="Roboto"/>
              </a:rPr>
              <a:t>Combines advantage of both human and robots</a:t>
            </a:r>
            <a:endParaRPr b="1">
              <a:latin typeface="Roboto"/>
              <a:ea typeface="Roboto"/>
              <a:cs typeface="Roboto"/>
              <a:sym typeface="Roboto"/>
            </a:endParaRPr>
          </a:p>
          <a:p>
            <a:pPr indent="-317500" lvl="0" marL="457200" rtl="0" algn="l">
              <a:spcBef>
                <a:spcPts val="0"/>
              </a:spcBef>
              <a:spcAft>
                <a:spcPts val="0"/>
              </a:spcAft>
              <a:buClr>
                <a:schemeClr val="accent2"/>
              </a:buClr>
              <a:buSzPts val="1400"/>
              <a:buFont typeface="Roboto"/>
              <a:buChar char="●"/>
            </a:pPr>
            <a:r>
              <a:rPr b="1" lang="en">
                <a:latin typeface="Roboto"/>
                <a:ea typeface="Roboto"/>
                <a:cs typeface="Roboto"/>
                <a:sym typeface="Roboto"/>
              </a:rPr>
              <a:t>Has less energy consumption compared to RAL</a:t>
            </a:r>
            <a:endParaRPr b="1">
              <a:latin typeface="Roboto"/>
              <a:ea typeface="Roboto"/>
              <a:cs typeface="Roboto"/>
              <a:sym typeface="Roboto"/>
            </a:endParaRPr>
          </a:p>
          <a:p>
            <a:pPr indent="-317500" lvl="0" marL="457200" rtl="0" algn="l">
              <a:spcBef>
                <a:spcPts val="0"/>
              </a:spcBef>
              <a:spcAft>
                <a:spcPts val="0"/>
              </a:spcAft>
              <a:buClr>
                <a:schemeClr val="accent2"/>
              </a:buClr>
              <a:buSzPts val="1400"/>
              <a:buFont typeface="Roboto"/>
              <a:buChar char="●"/>
            </a:pPr>
            <a:r>
              <a:rPr b="1" lang="en">
                <a:latin typeface="Roboto"/>
                <a:ea typeface="Roboto"/>
                <a:cs typeface="Roboto"/>
                <a:sym typeface="Roboto"/>
              </a:rPr>
              <a:t>Flexible assembly line</a:t>
            </a:r>
            <a:endParaRPr b="1">
              <a:latin typeface="Roboto"/>
              <a:ea typeface="Roboto"/>
              <a:cs typeface="Roboto"/>
              <a:sym typeface="Roboto"/>
            </a:endParaRPr>
          </a:p>
        </p:txBody>
      </p:sp>
      <p:sp>
        <p:nvSpPr>
          <p:cNvPr id="1014" name="Google Shape;1014;p133"/>
          <p:cNvSpPr txBox="1"/>
          <p:nvPr/>
        </p:nvSpPr>
        <p:spPr>
          <a:xfrm>
            <a:off x="5001250" y="3840775"/>
            <a:ext cx="40836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0000"/>
              </a:buClr>
              <a:buSzPts val="1400"/>
              <a:buFont typeface="Roboto"/>
              <a:buChar char="●"/>
            </a:pPr>
            <a:r>
              <a:rPr b="1" lang="en">
                <a:latin typeface="Roboto"/>
                <a:ea typeface="Roboto"/>
                <a:cs typeface="Roboto"/>
                <a:sym typeface="Roboto"/>
              </a:rPr>
              <a:t>Huge</a:t>
            </a:r>
            <a:r>
              <a:rPr b="1" lang="en">
                <a:latin typeface="Roboto"/>
                <a:ea typeface="Roboto"/>
                <a:cs typeface="Roboto"/>
                <a:sym typeface="Roboto"/>
              </a:rPr>
              <a:t> investment</a:t>
            </a:r>
            <a:endParaRPr b="1">
              <a:latin typeface="Roboto"/>
              <a:ea typeface="Roboto"/>
              <a:cs typeface="Roboto"/>
              <a:sym typeface="Roboto"/>
            </a:endParaRPr>
          </a:p>
          <a:p>
            <a:pPr indent="-317500" lvl="0" marL="457200" rtl="0" algn="l">
              <a:spcBef>
                <a:spcPts val="0"/>
              </a:spcBef>
              <a:spcAft>
                <a:spcPts val="0"/>
              </a:spcAft>
              <a:buClr>
                <a:srgbClr val="FF0000"/>
              </a:buClr>
              <a:buSzPts val="1400"/>
              <a:buFont typeface="Roboto"/>
              <a:buChar char="●"/>
            </a:pPr>
            <a:r>
              <a:rPr b="1" lang="en">
                <a:latin typeface="Roboto"/>
                <a:ea typeface="Roboto"/>
                <a:cs typeface="Roboto"/>
                <a:sym typeface="Roboto"/>
              </a:rPr>
              <a:t>Fully automated assembly line</a:t>
            </a:r>
            <a:endParaRPr b="1">
              <a:latin typeface="Roboto"/>
              <a:ea typeface="Roboto"/>
              <a:cs typeface="Roboto"/>
              <a:sym typeface="Roboto"/>
            </a:endParaRPr>
          </a:p>
          <a:p>
            <a:pPr indent="-317500" lvl="0" marL="457200" rtl="0" algn="l">
              <a:spcBef>
                <a:spcPts val="0"/>
              </a:spcBef>
              <a:spcAft>
                <a:spcPts val="0"/>
              </a:spcAft>
              <a:buClr>
                <a:srgbClr val="FF0000"/>
              </a:buClr>
              <a:buSzPts val="1400"/>
              <a:buFont typeface="Roboto"/>
              <a:buChar char="●"/>
            </a:pPr>
            <a:r>
              <a:rPr b="1" lang="en">
                <a:latin typeface="Roboto"/>
                <a:ea typeface="Roboto"/>
                <a:cs typeface="Roboto"/>
                <a:sym typeface="Roboto"/>
              </a:rPr>
              <a:t>Not as flexible as HRCAL</a:t>
            </a:r>
            <a:endParaRPr b="1">
              <a:latin typeface="Roboto"/>
              <a:ea typeface="Roboto"/>
              <a:cs typeface="Roboto"/>
              <a:sym typeface="Roboto"/>
            </a:endParaRPr>
          </a:p>
          <a:p>
            <a:pPr indent="-317500" lvl="0" marL="457200" rtl="0" algn="l">
              <a:spcBef>
                <a:spcPts val="0"/>
              </a:spcBef>
              <a:spcAft>
                <a:spcPts val="0"/>
              </a:spcAft>
              <a:buClr>
                <a:srgbClr val="FF0000"/>
              </a:buClr>
              <a:buSzPts val="1400"/>
              <a:buFont typeface="Roboto"/>
              <a:buChar char="●"/>
            </a:pPr>
            <a:r>
              <a:rPr b="1" lang="en">
                <a:latin typeface="Roboto"/>
                <a:ea typeface="Roboto"/>
                <a:cs typeface="Roboto"/>
                <a:sym typeface="Roboto"/>
              </a:rPr>
              <a:t>Has better cycle time compared to HRCAL</a:t>
            </a:r>
            <a:endParaRPr b="1">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3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RESULTS OF HRCAL vs RAL</a:t>
            </a:r>
            <a:endParaRPr b="1" sz="2400"/>
          </a:p>
        </p:txBody>
      </p:sp>
      <p:pic>
        <p:nvPicPr>
          <p:cNvPr id="1020" name="Google Shape;1020;p134"/>
          <p:cNvPicPr preferRelativeResize="0"/>
          <p:nvPr/>
        </p:nvPicPr>
        <p:blipFill>
          <a:blip r:embed="rId3">
            <a:alphaModFix/>
          </a:blip>
          <a:stretch>
            <a:fillRect/>
          </a:stretch>
        </p:blipFill>
        <p:spPr>
          <a:xfrm>
            <a:off x="98250" y="2571738"/>
            <a:ext cx="4352851" cy="2341534"/>
          </a:xfrm>
          <a:prstGeom prst="rect">
            <a:avLst/>
          </a:prstGeom>
          <a:noFill/>
          <a:ln>
            <a:noFill/>
          </a:ln>
        </p:spPr>
      </p:pic>
      <p:pic>
        <p:nvPicPr>
          <p:cNvPr id="1021" name="Google Shape;1021;p134"/>
          <p:cNvPicPr preferRelativeResize="0"/>
          <p:nvPr/>
        </p:nvPicPr>
        <p:blipFill>
          <a:blip r:embed="rId4">
            <a:alphaModFix/>
          </a:blip>
          <a:stretch>
            <a:fillRect/>
          </a:stretch>
        </p:blipFill>
        <p:spPr>
          <a:xfrm>
            <a:off x="4603501" y="2577200"/>
            <a:ext cx="4388098" cy="2330608"/>
          </a:xfrm>
          <a:prstGeom prst="rect">
            <a:avLst/>
          </a:prstGeom>
          <a:noFill/>
          <a:ln>
            <a:noFill/>
          </a:ln>
        </p:spPr>
      </p:pic>
      <p:sp>
        <p:nvSpPr>
          <p:cNvPr id="1022" name="Google Shape;1022;p134"/>
          <p:cNvSpPr txBox="1"/>
          <p:nvPr/>
        </p:nvSpPr>
        <p:spPr>
          <a:xfrm>
            <a:off x="1763850" y="859375"/>
            <a:ext cx="5495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Task allocation of same sequence using HRCAL &amp; RAL</a:t>
            </a:r>
            <a:endParaRPr>
              <a:latin typeface="Roboto"/>
              <a:ea typeface="Roboto"/>
              <a:cs typeface="Roboto"/>
              <a:sym typeface="Roboto"/>
            </a:endParaRPr>
          </a:p>
          <a:p>
            <a:pPr indent="-317500" lvl="0" marL="914400" rtl="0" algn="l">
              <a:spcBef>
                <a:spcPts val="0"/>
              </a:spcBef>
              <a:spcAft>
                <a:spcPts val="0"/>
              </a:spcAft>
              <a:buClr>
                <a:srgbClr val="333333"/>
              </a:buClr>
              <a:buSzPts val="1400"/>
              <a:buFont typeface="Roboto"/>
              <a:buChar char="●"/>
            </a:pPr>
            <a:r>
              <a:rPr lang="en">
                <a:solidFill>
                  <a:srgbClr val="0000FF"/>
                </a:solidFill>
                <a:latin typeface="Roboto"/>
                <a:ea typeface="Roboto"/>
                <a:cs typeface="Roboto"/>
                <a:sym typeface="Roboto"/>
              </a:rPr>
              <a:t>1 - Only robot allocated to the workstation</a:t>
            </a:r>
            <a:endParaRPr>
              <a:solidFill>
                <a:srgbClr val="0000FF"/>
              </a:solidFill>
              <a:latin typeface="Roboto"/>
              <a:ea typeface="Roboto"/>
              <a:cs typeface="Roboto"/>
              <a:sym typeface="Roboto"/>
            </a:endParaRPr>
          </a:p>
          <a:p>
            <a:pPr indent="-317500" lvl="0" marL="914400" rtl="0" algn="l">
              <a:spcBef>
                <a:spcPts val="0"/>
              </a:spcBef>
              <a:spcAft>
                <a:spcPts val="0"/>
              </a:spcAft>
              <a:buClr>
                <a:srgbClr val="333333"/>
              </a:buClr>
              <a:buSzPts val="1400"/>
              <a:buFont typeface="Roboto"/>
              <a:buChar char="●"/>
            </a:pPr>
            <a:r>
              <a:rPr lang="en">
                <a:solidFill>
                  <a:srgbClr val="0000FF"/>
                </a:solidFill>
                <a:latin typeface="Roboto"/>
                <a:ea typeface="Roboto"/>
                <a:cs typeface="Roboto"/>
                <a:sym typeface="Roboto"/>
              </a:rPr>
              <a:t>2 - Cobot (robot + human) </a:t>
            </a:r>
            <a:r>
              <a:rPr lang="en">
                <a:solidFill>
                  <a:srgbClr val="0000FF"/>
                </a:solidFill>
                <a:latin typeface="Roboto"/>
                <a:ea typeface="Roboto"/>
                <a:cs typeface="Roboto"/>
                <a:sym typeface="Roboto"/>
              </a:rPr>
              <a:t>allocated</a:t>
            </a:r>
            <a:r>
              <a:rPr lang="en">
                <a:solidFill>
                  <a:srgbClr val="0000FF"/>
                </a:solidFill>
                <a:latin typeface="Roboto"/>
                <a:ea typeface="Roboto"/>
                <a:cs typeface="Roboto"/>
                <a:sym typeface="Roboto"/>
              </a:rPr>
              <a:t> to the workstation</a:t>
            </a:r>
            <a:endParaRPr>
              <a:solidFill>
                <a:srgbClr val="0000FF"/>
              </a:solidFill>
              <a:latin typeface="Roboto"/>
              <a:ea typeface="Roboto"/>
              <a:cs typeface="Roboto"/>
              <a:sym typeface="Roboto"/>
            </a:endParaRPr>
          </a:p>
          <a:p>
            <a:pPr indent="-317500" lvl="0" marL="914400" rtl="0" algn="l">
              <a:spcBef>
                <a:spcPts val="0"/>
              </a:spcBef>
              <a:spcAft>
                <a:spcPts val="0"/>
              </a:spcAft>
              <a:buClr>
                <a:srgbClr val="333333"/>
              </a:buClr>
              <a:buSzPts val="1400"/>
              <a:buFont typeface="Roboto"/>
              <a:buChar char="●"/>
            </a:pPr>
            <a:r>
              <a:rPr lang="en">
                <a:solidFill>
                  <a:srgbClr val="0000FF"/>
                </a:solidFill>
                <a:latin typeface="Roboto"/>
                <a:ea typeface="Roboto"/>
                <a:cs typeface="Roboto"/>
                <a:sym typeface="Roboto"/>
              </a:rPr>
              <a:t>3 - Only human allocated to the workstation</a:t>
            </a:r>
            <a:endParaRPr>
              <a:solidFill>
                <a:srgbClr val="0000FF"/>
              </a:solidFill>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Number of tasks</a:t>
            </a:r>
            <a:r>
              <a:rPr lang="en">
                <a:latin typeface="Roboto"/>
                <a:ea typeface="Roboto"/>
                <a:cs typeface="Roboto"/>
                <a:sym typeface="Roboto"/>
              </a:rPr>
              <a:t> = </a:t>
            </a:r>
            <a:r>
              <a:rPr b="1" lang="en">
                <a:solidFill>
                  <a:srgbClr val="C00000"/>
                </a:solidFill>
                <a:latin typeface="Roboto"/>
                <a:ea typeface="Roboto"/>
                <a:cs typeface="Roboto"/>
                <a:sym typeface="Roboto"/>
              </a:rPr>
              <a:t>25</a:t>
            </a:r>
            <a:endParaRPr b="1">
              <a:solidFill>
                <a:srgbClr val="C00000"/>
              </a:solidFill>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Number of workstations</a:t>
            </a:r>
            <a:r>
              <a:rPr lang="en">
                <a:latin typeface="Roboto"/>
                <a:ea typeface="Roboto"/>
                <a:cs typeface="Roboto"/>
                <a:sym typeface="Roboto"/>
              </a:rPr>
              <a:t> = </a:t>
            </a:r>
            <a:r>
              <a:rPr b="1" lang="en">
                <a:solidFill>
                  <a:srgbClr val="C00000"/>
                </a:solidFill>
                <a:latin typeface="Roboto"/>
                <a:ea typeface="Roboto"/>
                <a:cs typeface="Roboto"/>
                <a:sym typeface="Roboto"/>
              </a:rPr>
              <a:t>3</a:t>
            </a:r>
            <a:endParaRPr b="1">
              <a:solidFill>
                <a:srgbClr val="C00000"/>
              </a:solidFill>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graphicFrame>
        <p:nvGraphicFramePr>
          <p:cNvPr id="1027" name="Google Shape;1027;p135"/>
          <p:cNvGraphicFramePr/>
          <p:nvPr/>
        </p:nvGraphicFramePr>
        <p:xfrm>
          <a:off x="98225" y="842335"/>
          <a:ext cx="3000000" cy="3000000"/>
        </p:xfrm>
        <a:graphic>
          <a:graphicData uri="http://schemas.openxmlformats.org/drawingml/2006/table">
            <a:tbl>
              <a:tblPr>
                <a:noFill/>
                <a:tableStyleId>{393D1E2D-ABCF-430D-A284-550E397113EA}</a:tableStyleId>
              </a:tblPr>
              <a:tblGrid>
                <a:gridCol w="750950"/>
                <a:gridCol w="726325"/>
                <a:gridCol w="1155000"/>
              </a:tblGrid>
              <a:tr h="361475">
                <a:tc rowSpan="2">
                  <a:txBody>
                    <a:bodyPr/>
                    <a:lstStyle/>
                    <a:p>
                      <a:pPr indent="0" lvl="0" marL="0" rtl="0" algn="ctr">
                        <a:spcBef>
                          <a:spcPts val="0"/>
                        </a:spcBef>
                        <a:spcAft>
                          <a:spcPts val="0"/>
                        </a:spcAft>
                        <a:buNone/>
                      </a:pPr>
                      <a:r>
                        <a:rPr b="1" lang="en">
                          <a:solidFill>
                            <a:srgbClr val="0000FF"/>
                          </a:solidFill>
                        </a:rPr>
                        <a:t>DATA SET no.</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solidFill>
                            <a:srgbClr val="0000FF"/>
                          </a:solidFill>
                        </a:rPr>
                        <a:t>No. of</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1B212C"/>
                      </a:solidFill>
                      <a:prstDash val="solid"/>
                      <a:round/>
                      <a:headEnd len="sm" w="sm" type="none"/>
                      <a:tailEnd len="sm" w="sm" type="none"/>
                    </a:lnT>
                    <a:lnB cap="flat" cmpd="sng" w="9525">
                      <a:solidFill>
                        <a:srgbClr val="F4CCCC"/>
                      </a:solidFill>
                      <a:prstDash val="solid"/>
                      <a:round/>
                      <a:headEnd len="sm" w="sm" type="none"/>
                      <a:tailEnd len="sm" w="sm" type="none"/>
                    </a:lnB>
                    <a:solidFill>
                      <a:srgbClr val="F4CCCC"/>
                    </a:solidFill>
                  </a:tcPr>
                </a:tc>
                <a:tc rowSpan="2">
                  <a:txBody>
                    <a:bodyPr/>
                    <a:lstStyle/>
                    <a:p>
                      <a:pPr indent="0" lvl="0" marL="0" rtl="0" algn="ctr">
                        <a:spcBef>
                          <a:spcPts val="0"/>
                        </a:spcBef>
                        <a:spcAft>
                          <a:spcPts val="0"/>
                        </a:spcAft>
                        <a:buNone/>
                      </a:pPr>
                      <a:r>
                        <a:rPr b="1" lang="en">
                          <a:solidFill>
                            <a:srgbClr val="0000FF"/>
                          </a:solidFill>
                        </a:rPr>
                        <a:t>No. of workstations</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4CCCC"/>
                    </a:solidFill>
                  </a:tcPr>
                </a:tc>
              </a:tr>
              <a:tr h="160300">
                <a:tc vMerge="1"/>
                <a:tc>
                  <a:txBody>
                    <a:bodyPr/>
                    <a:lstStyle/>
                    <a:p>
                      <a:pPr indent="0" lvl="0" marL="0" rtl="0" algn="ctr">
                        <a:spcBef>
                          <a:spcPts val="0"/>
                        </a:spcBef>
                        <a:spcAft>
                          <a:spcPts val="0"/>
                        </a:spcAft>
                        <a:buNone/>
                      </a:pPr>
                      <a:r>
                        <a:rPr b="1" lang="en">
                          <a:solidFill>
                            <a:srgbClr val="0000FF"/>
                          </a:solidFill>
                        </a:rPr>
                        <a:t>tasks</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F4CCC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4CCCC"/>
                    </a:solidFill>
                  </a:tcPr>
                </a:tc>
                <a:tc vMerge="1"/>
              </a:tr>
              <a:tr h="415500">
                <a:tc>
                  <a:txBody>
                    <a:bodyPr/>
                    <a:lstStyle/>
                    <a:p>
                      <a:pPr indent="0" lvl="0" marL="0" rtl="0" algn="ctr">
                        <a:lnSpc>
                          <a:spcPct val="115000"/>
                        </a:lnSpc>
                        <a:spcBef>
                          <a:spcPts val="0"/>
                        </a:spcBef>
                        <a:spcAft>
                          <a:spcPts val="0"/>
                        </a:spcAft>
                        <a:buNone/>
                      </a:pPr>
                      <a:r>
                        <a:rPr lang="en" sz="1300"/>
                        <a:t>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25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3</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r h="415500">
                <a:tc>
                  <a:txBody>
                    <a:bodyPr/>
                    <a:lstStyle/>
                    <a:p>
                      <a:pPr indent="0" lvl="0" marL="0" rtl="0" algn="ctr">
                        <a:lnSpc>
                          <a:spcPct val="115000"/>
                        </a:lnSpc>
                        <a:spcBef>
                          <a:spcPts val="0"/>
                        </a:spcBef>
                        <a:spcAft>
                          <a:spcPts val="0"/>
                        </a:spcAft>
                        <a:buNone/>
                      </a:pPr>
                      <a:r>
                        <a:rPr lang="en" sz="1300"/>
                        <a:t>2</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25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4</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r h="415500">
                <a:tc>
                  <a:txBody>
                    <a:bodyPr/>
                    <a:lstStyle/>
                    <a:p>
                      <a:pPr indent="0" lvl="0" marL="0" rtl="0" algn="ctr">
                        <a:lnSpc>
                          <a:spcPct val="115000"/>
                        </a:lnSpc>
                        <a:spcBef>
                          <a:spcPts val="0"/>
                        </a:spcBef>
                        <a:spcAft>
                          <a:spcPts val="0"/>
                        </a:spcAft>
                        <a:buNone/>
                      </a:pPr>
                      <a:r>
                        <a:rPr lang="en" sz="1300"/>
                        <a:t>3</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25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r h="415500">
                <a:tc>
                  <a:txBody>
                    <a:bodyPr/>
                    <a:lstStyle/>
                    <a:p>
                      <a:pPr indent="0" lvl="0" marL="0" rtl="0" algn="ctr">
                        <a:lnSpc>
                          <a:spcPct val="115000"/>
                        </a:lnSpc>
                        <a:spcBef>
                          <a:spcPts val="0"/>
                        </a:spcBef>
                        <a:spcAft>
                          <a:spcPts val="0"/>
                        </a:spcAft>
                        <a:buNone/>
                      </a:pPr>
                      <a:r>
                        <a:rPr lang="en" sz="1300"/>
                        <a:t>4</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25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9</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r h="415500">
                <a:tc>
                  <a:txBody>
                    <a:bodyPr/>
                    <a:lstStyle/>
                    <a:p>
                      <a:pPr indent="0" lvl="0" marL="0" rtl="0" algn="ctr">
                        <a:lnSpc>
                          <a:spcPct val="115000"/>
                        </a:lnSpc>
                        <a:spcBef>
                          <a:spcPts val="0"/>
                        </a:spcBef>
                        <a:spcAft>
                          <a:spcPts val="0"/>
                        </a:spcAft>
                        <a:buNone/>
                      </a:pPr>
                      <a:r>
                        <a:rPr lang="en" sz="1300"/>
                        <a:t>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35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4</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r h="415500">
                <a:tc>
                  <a:txBody>
                    <a:bodyPr/>
                    <a:lstStyle/>
                    <a:p>
                      <a:pPr indent="0" lvl="0" marL="0" rtl="0" algn="ctr">
                        <a:lnSpc>
                          <a:spcPct val="115000"/>
                        </a:lnSpc>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35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r h="415500">
                <a:tc>
                  <a:txBody>
                    <a:bodyPr/>
                    <a:lstStyle/>
                    <a:p>
                      <a:pPr indent="0" lvl="0" marL="0" rtl="0" algn="ctr">
                        <a:lnSpc>
                          <a:spcPct val="115000"/>
                        </a:lnSpc>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35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r h="415500">
                <a:tc>
                  <a:txBody>
                    <a:bodyPr/>
                    <a:lstStyle/>
                    <a:p>
                      <a:pPr indent="0" lvl="0" marL="0" rtl="0" algn="ctr">
                        <a:lnSpc>
                          <a:spcPct val="115000"/>
                        </a:lnSpc>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35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12</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bl>
          </a:graphicData>
        </a:graphic>
      </p:graphicFrame>
      <p:sp>
        <p:nvSpPr>
          <p:cNvPr id="1028" name="Google Shape;1028;p13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DATA USED FOR HRCAL vs RAL</a:t>
            </a:r>
            <a:endParaRPr b="1" sz="2400"/>
          </a:p>
        </p:txBody>
      </p:sp>
      <p:graphicFrame>
        <p:nvGraphicFramePr>
          <p:cNvPr id="1029" name="Google Shape;1029;p135"/>
          <p:cNvGraphicFramePr/>
          <p:nvPr/>
        </p:nvGraphicFramePr>
        <p:xfrm>
          <a:off x="3195413" y="842335"/>
          <a:ext cx="3000000" cy="3000000"/>
        </p:xfrm>
        <a:graphic>
          <a:graphicData uri="http://schemas.openxmlformats.org/drawingml/2006/table">
            <a:tbl>
              <a:tblPr>
                <a:noFill/>
                <a:tableStyleId>{393D1E2D-ABCF-430D-A284-550E397113EA}</a:tableStyleId>
              </a:tblPr>
              <a:tblGrid>
                <a:gridCol w="750950"/>
                <a:gridCol w="726325"/>
                <a:gridCol w="1155000"/>
              </a:tblGrid>
              <a:tr h="361475">
                <a:tc rowSpan="2">
                  <a:txBody>
                    <a:bodyPr/>
                    <a:lstStyle/>
                    <a:p>
                      <a:pPr indent="0" lvl="0" marL="0" rtl="0" algn="ctr">
                        <a:spcBef>
                          <a:spcPts val="0"/>
                        </a:spcBef>
                        <a:spcAft>
                          <a:spcPts val="0"/>
                        </a:spcAft>
                        <a:buNone/>
                      </a:pPr>
                      <a:r>
                        <a:rPr b="1" lang="en">
                          <a:solidFill>
                            <a:srgbClr val="0000FF"/>
                          </a:solidFill>
                        </a:rPr>
                        <a:t>DATA SET no.</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solidFill>
                            <a:srgbClr val="0000FF"/>
                          </a:solidFill>
                        </a:rPr>
                        <a:t>No. of</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1B212C"/>
                      </a:solidFill>
                      <a:prstDash val="solid"/>
                      <a:round/>
                      <a:headEnd len="sm" w="sm" type="none"/>
                      <a:tailEnd len="sm" w="sm" type="none"/>
                    </a:lnT>
                    <a:lnB cap="flat" cmpd="sng" w="9525">
                      <a:solidFill>
                        <a:srgbClr val="F4CCCC"/>
                      </a:solidFill>
                      <a:prstDash val="solid"/>
                      <a:round/>
                      <a:headEnd len="sm" w="sm" type="none"/>
                      <a:tailEnd len="sm" w="sm" type="none"/>
                    </a:lnB>
                    <a:solidFill>
                      <a:srgbClr val="F4CCCC"/>
                    </a:solidFill>
                  </a:tcPr>
                </a:tc>
                <a:tc rowSpan="2">
                  <a:txBody>
                    <a:bodyPr/>
                    <a:lstStyle/>
                    <a:p>
                      <a:pPr indent="0" lvl="0" marL="0" rtl="0" algn="ctr">
                        <a:spcBef>
                          <a:spcPts val="0"/>
                        </a:spcBef>
                        <a:spcAft>
                          <a:spcPts val="0"/>
                        </a:spcAft>
                        <a:buNone/>
                      </a:pPr>
                      <a:r>
                        <a:rPr b="1" lang="en">
                          <a:solidFill>
                            <a:srgbClr val="0000FF"/>
                          </a:solidFill>
                        </a:rPr>
                        <a:t>No. of workstations</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4CCCC"/>
                    </a:solidFill>
                  </a:tcPr>
                </a:tc>
              </a:tr>
              <a:tr h="160300">
                <a:tc vMerge="1"/>
                <a:tc>
                  <a:txBody>
                    <a:bodyPr/>
                    <a:lstStyle/>
                    <a:p>
                      <a:pPr indent="0" lvl="0" marL="0" rtl="0" algn="ctr">
                        <a:spcBef>
                          <a:spcPts val="0"/>
                        </a:spcBef>
                        <a:spcAft>
                          <a:spcPts val="0"/>
                        </a:spcAft>
                        <a:buNone/>
                      </a:pPr>
                      <a:r>
                        <a:rPr b="1" lang="en">
                          <a:solidFill>
                            <a:srgbClr val="0000FF"/>
                          </a:solidFill>
                        </a:rPr>
                        <a:t>tasks</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F4CCC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4CCCC"/>
                    </a:solidFill>
                  </a:tcPr>
                </a:tc>
                <a:tc vMerge="1"/>
              </a:tr>
              <a:tr h="415500">
                <a:tc>
                  <a:txBody>
                    <a:bodyPr/>
                    <a:lstStyle/>
                    <a:p>
                      <a:pPr indent="0" lvl="0" marL="0" rtl="0" algn="ctr">
                        <a:lnSpc>
                          <a:spcPct val="115000"/>
                        </a:lnSpc>
                        <a:spcBef>
                          <a:spcPts val="0"/>
                        </a:spcBef>
                        <a:spcAft>
                          <a:spcPts val="0"/>
                        </a:spcAft>
                        <a:buNone/>
                      </a:pPr>
                      <a:r>
                        <a:rPr lang="en" sz="1300"/>
                        <a:t>9</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53</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r h="415500">
                <a:tc>
                  <a:txBody>
                    <a:bodyPr/>
                    <a:lstStyle/>
                    <a:p>
                      <a:pPr indent="0" lvl="0" marL="0" rtl="0" algn="ctr">
                        <a:lnSpc>
                          <a:spcPct val="115000"/>
                        </a:lnSpc>
                        <a:spcBef>
                          <a:spcPts val="0"/>
                        </a:spcBef>
                        <a:spcAft>
                          <a:spcPts val="0"/>
                        </a:spcAft>
                        <a:buNone/>
                      </a:pPr>
                      <a:r>
                        <a:rPr lang="en" sz="1300"/>
                        <a:t>10</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53</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r h="415500">
                <a:tc>
                  <a:txBody>
                    <a:bodyPr/>
                    <a:lstStyle/>
                    <a:p>
                      <a:pPr indent="0" lvl="0" marL="0" rtl="0" algn="ctr">
                        <a:lnSpc>
                          <a:spcPct val="115000"/>
                        </a:lnSpc>
                        <a:spcBef>
                          <a:spcPts val="0"/>
                        </a:spcBef>
                        <a:spcAft>
                          <a:spcPts val="0"/>
                        </a:spcAft>
                        <a:buNone/>
                      </a:pPr>
                      <a:r>
                        <a:rPr lang="en" sz="1300"/>
                        <a:t>11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53</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10</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r h="415500">
                <a:tc>
                  <a:txBody>
                    <a:bodyPr/>
                    <a:lstStyle/>
                    <a:p>
                      <a:pPr indent="0" lvl="0" marL="0" rtl="0" algn="ctr">
                        <a:lnSpc>
                          <a:spcPct val="115000"/>
                        </a:lnSpc>
                        <a:spcBef>
                          <a:spcPts val="0"/>
                        </a:spcBef>
                        <a:spcAft>
                          <a:spcPts val="0"/>
                        </a:spcAft>
                        <a:buNone/>
                      </a:pPr>
                      <a:r>
                        <a:rPr lang="en" sz="1300"/>
                        <a:t>12</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53</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14</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r h="415500">
                <a:tc>
                  <a:txBody>
                    <a:bodyPr/>
                    <a:lstStyle/>
                    <a:p>
                      <a:pPr indent="0" lvl="0" marL="0" rtl="0" algn="ctr">
                        <a:lnSpc>
                          <a:spcPct val="115000"/>
                        </a:lnSpc>
                        <a:spcBef>
                          <a:spcPts val="0"/>
                        </a:spcBef>
                        <a:spcAft>
                          <a:spcPts val="0"/>
                        </a:spcAft>
                        <a:buNone/>
                      </a:pPr>
                      <a:r>
                        <a:rPr lang="en" sz="1300"/>
                        <a:t>13</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70</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r h="415500">
                <a:tc>
                  <a:txBody>
                    <a:bodyPr/>
                    <a:lstStyle/>
                    <a:p>
                      <a:pPr indent="0" lvl="0" marL="0" rtl="0" algn="ctr">
                        <a:lnSpc>
                          <a:spcPct val="115000"/>
                        </a:lnSpc>
                        <a:spcBef>
                          <a:spcPts val="0"/>
                        </a:spcBef>
                        <a:spcAft>
                          <a:spcPts val="0"/>
                        </a:spcAft>
                        <a:buNone/>
                      </a:pPr>
                      <a:r>
                        <a:rPr lang="en" sz="1300"/>
                        <a:t>14</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70</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10</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r h="415500">
                <a:tc>
                  <a:txBody>
                    <a:bodyPr/>
                    <a:lstStyle/>
                    <a:p>
                      <a:pPr indent="0" lvl="0" marL="0" rtl="0" algn="ctr">
                        <a:lnSpc>
                          <a:spcPct val="115000"/>
                        </a:lnSpc>
                        <a:spcBef>
                          <a:spcPts val="0"/>
                        </a:spcBef>
                        <a:spcAft>
                          <a:spcPts val="0"/>
                        </a:spcAft>
                        <a:buNone/>
                      </a:pPr>
                      <a:r>
                        <a:rPr lang="en" sz="1300"/>
                        <a:t>15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70</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14</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r h="415500">
                <a:tc>
                  <a:txBody>
                    <a:bodyPr/>
                    <a:lstStyle/>
                    <a:p>
                      <a:pPr indent="0" lvl="0" marL="0" rtl="0" algn="ctr">
                        <a:lnSpc>
                          <a:spcPct val="115000"/>
                        </a:lnSpc>
                        <a:spcBef>
                          <a:spcPts val="0"/>
                        </a:spcBef>
                        <a:spcAft>
                          <a:spcPts val="0"/>
                        </a:spcAft>
                        <a:buNone/>
                      </a:pPr>
                      <a:r>
                        <a:rPr lang="en" sz="1300"/>
                        <a:t>16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70</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19</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bl>
          </a:graphicData>
        </a:graphic>
      </p:graphicFrame>
      <p:graphicFrame>
        <p:nvGraphicFramePr>
          <p:cNvPr id="1030" name="Google Shape;1030;p135"/>
          <p:cNvGraphicFramePr/>
          <p:nvPr/>
        </p:nvGraphicFramePr>
        <p:xfrm>
          <a:off x="6362600" y="842335"/>
          <a:ext cx="3000000" cy="3000000"/>
        </p:xfrm>
        <a:graphic>
          <a:graphicData uri="http://schemas.openxmlformats.org/drawingml/2006/table">
            <a:tbl>
              <a:tblPr>
                <a:noFill/>
                <a:tableStyleId>{393D1E2D-ABCF-430D-A284-550E397113EA}</a:tableStyleId>
              </a:tblPr>
              <a:tblGrid>
                <a:gridCol w="750950"/>
                <a:gridCol w="726325"/>
                <a:gridCol w="1155000"/>
              </a:tblGrid>
              <a:tr h="361475">
                <a:tc rowSpan="2">
                  <a:txBody>
                    <a:bodyPr/>
                    <a:lstStyle/>
                    <a:p>
                      <a:pPr indent="0" lvl="0" marL="0" rtl="0" algn="ctr">
                        <a:spcBef>
                          <a:spcPts val="0"/>
                        </a:spcBef>
                        <a:spcAft>
                          <a:spcPts val="0"/>
                        </a:spcAft>
                        <a:buNone/>
                      </a:pPr>
                      <a:r>
                        <a:rPr b="1" lang="en">
                          <a:solidFill>
                            <a:srgbClr val="0000FF"/>
                          </a:solidFill>
                        </a:rPr>
                        <a:t>DATA SET no.</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solidFill>
                            <a:srgbClr val="0000FF"/>
                          </a:solidFill>
                        </a:rPr>
                        <a:t>No. of</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1B212C"/>
                      </a:solidFill>
                      <a:prstDash val="solid"/>
                      <a:round/>
                      <a:headEnd len="sm" w="sm" type="none"/>
                      <a:tailEnd len="sm" w="sm" type="none"/>
                    </a:lnT>
                    <a:lnB cap="flat" cmpd="sng" w="9525">
                      <a:solidFill>
                        <a:srgbClr val="F4CCCC"/>
                      </a:solidFill>
                      <a:prstDash val="solid"/>
                      <a:round/>
                      <a:headEnd len="sm" w="sm" type="none"/>
                      <a:tailEnd len="sm" w="sm" type="none"/>
                    </a:lnB>
                    <a:solidFill>
                      <a:srgbClr val="F4CCCC"/>
                    </a:solidFill>
                  </a:tcPr>
                </a:tc>
                <a:tc rowSpan="2">
                  <a:txBody>
                    <a:bodyPr/>
                    <a:lstStyle/>
                    <a:p>
                      <a:pPr indent="0" lvl="0" marL="0" rtl="0" algn="ctr">
                        <a:spcBef>
                          <a:spcPts val="0"/>
                        </a:spcBef>
                        <a:spcAft>
                          <a:spcPts val="0"/>
                        </a:spcAft>
                        <a:buNone/>
                      </a:pPr>
                      <a:r>
                        <a:rPr b="1" lang="en">
                          <a:solidFill>
                            <a:srgbClr val="0000FF"/>
                          </a:solidFill>
                        </a:rPr>
                        <a:t>No. of workstations</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4CCCC"/>
                    </a:solidFill>
                  </a:tcPr>
                </a:tc>
              </a:tr>
              <a:tr h="160300">
                <a:tc vMerge="1"/>
                <a:tc>
                  <a:txBody>
                    <a:bodyPr/>
                    <a:lstStyle/>
                    <a:p>
                      <a:pPr indent="0" lvl="0" marL="0" rtl="0" algn="ctr">
                        <a:spcBef>
                          <a:spcPts val="0"/>
                        </a:spcBef>
                        <a:spcAft>
                          <a:spcPts val="0"/>
                        </a:spcAft>
                        <a:buNone/>
                      </a:pPr>
                      <a:r>
                        <a:rPr b="1" lang="en">
                          <a:solidFill>
                            <a:srgbClr val="0000FF"/>
                          </a:solidFill>
                        </a:rPr>
                        <a:t>tasks</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F4CCC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4CCCC"/>
                    </a:solidFill>
                  </a:tcPr>
                </a:tc>
                <a:tc vMerge="1"/>
              </a:tr>
              <a:tr h="415500">
                <a:tc>
                  <a:txBody>
                    <a:bodyPr/>
                    <a:lstStyle/>
                    <a:p>
                      <a:pPr indent="0" lvl="0" marL="0" rtl="0" algn="ctr">
                        <a:lnSpc>
                          <a:spcPct val="115000"/>
                        </a:lnSpc>
                        <a:spcBef>
                          <a:spcPts val="0"/>
                        </a:spcBef>
                        <a:spcAft>
                          <a:spcPts val="0"/>
                        </a:spcAft>
                        <a:buNone/>
                      </a:pPr>
                      <a:r>
                        <a:rPr lang="en" sz="1300"/>
                        <a:t>17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89</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r h="415500">
                <a:tc>
                  <a:txBody>
                    <a:bodyPr/>
                    <a:lstStyle/>
                    <a:p>
                      <a:pPr indent="0" lvl="0" marL="0" rtl="0" algn="ctr">
                        <a:lnSpc>
                          <a:spcPct val="115000"/>
                        </a:lnSpc>
                        <a:spcBef>
                          <a:spcPts val="0"/>
                        </a:spcBef>
                        <a:spcAft>
                          <a:spcPts val="0"/>
                        </a:spcAft>
                        <a:buNone/>
                      </a:pPr>
                      <a:r>
                        <a:rPr lang="en" sz="1300"/>
                        <a:t>18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89</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12</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r h="415500">
                <a:tc>
                  <a:txBody>
                    <a:bodyPr/>
                    <a:lstStyle/>
                    <a:p>
                      <a:pPr indent="0" lvl="0" marL="0" rtl="0" algn="ctr">
                        <a:lnSpc>
                          <a:spcPct val="115000"/>
                        </a:lnSpc>
                        <a:spcBef>
                          <a:spcPts val="0"/>
                        </a:spcBef>
                        <a:spcAft>
                          <a:spcPts val="0"/>
                        </a:spcAft>
                        <a:buNone/>
                      </a:pPr>
                      <a:r>
                        <a:rPr lang="en" sz="1300"/>
                        <a:t>19</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89</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r h="415500">
                <a:tc>
                  <a:txBody>
                    <a:bodyPr/>
                    <a:lstStyle/>
                    <a:p>
                      <a:pPr indent="0" lvl="0" marL="0" rtl="0" algn="ctr">
                        <a:lnSpc>
                          <a:spcPct val="115000"/>
                        </a:lnSpc>
                        <a:spcBef>
                          <a:spcPts val="0"/>
                        </a:spcBef>
                        <a:spcAft>
                          <a:spcPts val="0"/>
                        </a:spcAft>
                        <a:buNone/>
                      </a:pPr>
                      <a:r>
                        <a:rPr lang="en" sz="1300"/>
                        <a:t>20</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89</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21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r h="415500">
                <a:tc>
                  <a:txBody>
                    <a:bodyPr/>
                    <a:lstStyle/>
                    <a:p>
                      <a:pPr indent="0" lvl="0" marL="0" rtl="0" algn="ctr">
                        <a:lnSpc>
                          <a:spcPct val="115000"/>
                        </a:lnSpc>
                        <a:spcBef>
                          <a:spcPts val="0"/>
                        </a:spcBef>
                        <a:spcAft>
                          <a:spcPts val="0"/>
                        </a:spcAft>
                        <a:buNone/>
                      </a:pPr>
                      <a:r>
                        <a:rPr lang="en" sz="1300"/>
                        <a:t>21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111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9</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r h="415500">
                <a:tc>
                  <a:txBody>
                    <a:bodyPr/>
                    <a:lstStyle/>
                    <a:p>
                      <a:pPr indent="0" lvl="0" marL="0" rtl="0" algn="ctr">
                        <a:lnSpc>
                          <a:spcPct val="115000"/>
                        </a:lnSpc>
                        <a:spcBef>
                          <a:spcPts val="0"/>
                        </a:spcBef>
                        <a:spcAft>
                          <a:spcPts val="0"/>
                        </a:spcAft>
                        <a:buNone/>
                      </a:pPr>
                      <a:r>
                        <a:rPr lang="en" sz="1300"/>
                        <a:t>22</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111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13</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r h="415500">
                <a:tc>
                  <a:txBody>
                    <a:bodyPr/>
                    <a:lstStyle/>
                    <a:p>
                      <a:pPr indent="0" lvl="0" marL="0" rtl="0" algn="ctr">
                        <a:lnSpc>
                          <a:spcPct val="115000"/>
                        </a:lnSpc>
                        <a:spcBef>
                          <a:spcPts val="0"/>
                        </a:spcBef>
                        <a:spcAft>
                          <a:spcPts val="0"/>
                        </a:spcAft>
                        <a:buNone/>
                      </a:pPr>
                      <a:r>
                        <a:rPr lang="en" sz="1300"/>
                        <a:t>23</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111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a:t>
                      </a: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r h="415500">
                <a:tc>
                  <a:txBody>
                    <a:bodyPr/>
                    <a:lstStyle/>
                    <a:p>
                      <a:pPr indent="0" lvl="0" marL="0" rtl="0" algn="ctr">
                        <a:lnSpc>
                          <a:spcPct val="115000"/>
                        </a:lnSpc>
                        <a:spcBef>
                          <a:spcPts val="0"/>
                        </a:spcBef>
                        <a:spcAft>
                          <a:spcPts val="0"/>
                        </a:spcAft>
                        <a:buNone/>
                      </a:pPr>
                      <a:r>
                        <a:rPr lang="en" sz="1300"/>
                        <a:t>24</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111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2</a:t>
                      </a:r>
                      <a:r>
                        <a:rPr lang="en" sz="1300"/>
                        <a:t>2</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3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RESULTS OF HRCAL vs RAL</a:t>
            </a:r>
            <a:endParaRPr b="1" sz="2400"/>
          </a:p>
        </p:txBody>
      </p:sp>
      <p:pic>
        <p:nvPicPr>
          <p:cNvPr id="1036" name="Google Shape;1036;p136"/>
          <p:cNvPicPr preferRelativeResize="0"/>
          <p:nvPr/>
        </p:nvPicPr>
        <p:blipFill>
          <a:blip r:embed="rId3">
            <a:alphaModFix/>
          </a:blip>
          <a:stretch>
            <a:fillRect/>
          </a:stretch>
        </p:blipFill>
        <p:spPr>
          <a:xfrm>
            <a:off x="152400" y="2074175"/>
            <a:ext cx="8839204" cy="2934892"/>
          </a:xfrm>
          <a:prstGeom prst="rect">
            <a:avLst/>
          </a:prstGeom>
          <a:noFill/>
          <a:ln>
            <a:noFill/>
          </a:ln>
        </p:spPr>
      </p:pic>
      <p:sp>
        <p:nvSpPr>
          <p:cNvPr id="1037" name="Google Shape;1037;p136"/>
          <p:cNvSpPr txBox="1"/>
          <p:nvPr/>
        </p:nvSpPr>
        <p:spPr>
          <a:xfrm>
            <a:off x="771150" y="823263"/>
            <a:ext cx="7943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2"/>
              </a:buClr>
              <a:buSzPts val="1400"/>
              <a:buFont typeface="Roboto"/>
              <a:buChar char="●"/>
            </a:pPr>
            <a:r>
              <a:rPr lang="en">
                <a:latin typeface="Roboto"/>
                <a:ea typeface="Roboto"/>
                <a:cs typeface="Roboto"/>
                <a:sym typeface="Roboto"/>
              </a:rPr>
              <a:t>For all the different 24 data sets, the cycle time obtained for HRCAL &amp; RAL are plotted as a bar graph as shown below.</a:t>
            </a:r>
            <a:endParaRPr>
              <a:latin typeface="Roboto"/>
              <a:ea typeface="Roboto"/>
              <a:cs typeface="Roboto"/>
              <a:sym typeface="Roboto"/>
            </a:endParaRPr>
          </a:p>
          <a:p>
            <a:pPr indent="-317500" lvl="0" marL="457200" rtl="0" algn="l">
              <a:spcBef>
                <a:spcPts val="0"/>
              </a:spcBef>
              <a:spcAft>
                <a:spcPts val="0"/>
              </a:spcAft>
              <a:buClr>
                <a:schemeClr val="accent2"/>
              </a:buClr>
              <a:buSzPts val="1400"/>
              <a:buFont typeface="Roboto"/>
              <a:buChar char="●"/>
            </a:pPr>
            <a:r>
              <a:rPr lang="en">
                <a:latin typeface="Roboto"/>
                <a:ea typeface="Roboto"/>
                <a:cs typeface="Roboto"/>
                <a:sym typeface="Roboto"/>
              </a:rPr>
              <a:t>We can see using HRCAL we can obtain same efficiency as fully automated assembly lines.</a:t>
            </a:r>
            <a:endParaRPr>
              <a:latin typeface="Roboto"/>
              <a:ea typeface="Roboto"/>
              <a:cs typeface="Roboto"/>
              <a:sym typeface="Roboto"/>
            </a:endParaRPr>
          </a:p>
          <a:p>
            <a:pPr indent="-317500" lvl="0" marL="457200" rtl="0" algn="l">
              <a:spcBef>
                <a:spcPts val="0"/>
              </a:spcBef>
              <a:spcAft>
                <a:spcPts val="0"/>
              </a:spcAft>
              <a:buClr>
                <a:schemeClr val="accent2"/>
              </a:buClr>
              <a:buSzPts val="1400"/>
              <a:buFont typeface="Roboto"/>
              <a:buChar char="●"/>
            </a:pPr>
            <a:r>
              <a:rPr lang="en">
                <a:latin typeface="Roboto"/>
                <a:ea typeface="Roboto"/>
                <a:cs typeface="Roboto"/>
                <a:sym typeface="Roboto"/>
              </a:rPr>
              <a:t>The difference in cycle time for a HRCAL &amp; RAL is less.</a:t>
            </a:r>
            <a:endParaRPr>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3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RESULTS OF HRCAL vs RAL</a:t>
            </a:r>
            <a:endParaRPr b="1" sz="2400"/>
          </a:p>
        </p:txBody>
      </p:sp>
      <p:pic>
        <p:nvPicPr>
          <p:cNvPr id="1043" name="Google Shape;1043;p137"/>
          <p:cNvPicPr preferRelativeResize="0"/>
          <p:nvPr/>
        </p:nvPicPr>
        <p:blipFill>
          <a:blip r:embed="rId3">
            <a:alphaModFix/>
          </a:blip>
          <a:stretch>
            <a:fillRect/>
          </a:stretch>
        </p:blipFill>
        <p:spPr>
          <a:xfrm>
            <a:off x="152400" y="2029250"/>
            <a:ext cx="8839204" cy="2926260"/>
          </a:xfrm>
          <a:prstGeom prst="rect">
            <a:avLst/>
          </a:prstGeom>
          <a:noFill/>
          <a:ln>
            <a:noFill/>
          </a:ln>
        </p:spPr>
      </p:pic>
      <p:sp>
        <p:nvSpPr>
          <p:cNvPr id="1044" name="Google Shape;1044;p137"/>
          <p:cNvSpPr txBox="1"/>
          <p:nvPr/>
        </p:nvSpPr>
        <p:spPr>
          <a:xfrm>
            <a:off x="591475" y="823275"/>
            <a:ext cx="82206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2"/>
              </a:buClr>
              <a:buSzPts val="1400"/>
              <a:buFont typeface="Roboto"/>
              <a:buChar char="●"/>
            </a:pPr>
            <a:r>
              <a:rPr lang="en">
                <a:latin typeface="Roboto"/>
                <a:ea typeface="Roboto"/>
                <a:cs typeface="Roboto"/>
                <a:sym typeface="Roboto"/>
              </a:rPr>
              <a:t>For all the different 24 data sets, the energy consumption obtained for HRCAL &amp; RAL are plotted as a bar graph as shown below.</a:t>
            </a:r>
            <a:endParaRPr>
              <a:latin typeface="Roboto"/>
              <a:ea typeface="Roboto"/>
              <a:cs typeface="Roboto"/>
              <a:sym typeface="Roboto"/>
            </a:endParaRPr>
          </a:p>
          <a:p>
            <a:pPr indent="-317500" lvl="0" marL="457200" rtl="0" algn="l">
              <a:spcBef>
                <a:spcPts val="0"/>
              </a:spcBef>
              <a:spcAft>
                <a:spcPts val="0"/>
              </a:spcAft>
              <a:buClr>
                <a:schemeClr val="accent2"/>
              </a:buClr>
              <a:buSzPts val="1400"/>
              <a:buFont typeface="Roboto"/>
              <a:buChar char="●"/>
            </a:pPr>
            <a:r>
              <a:rPr lang="en">
                <a:latin typeface="Roboto"/>
                <a:ea typeface="Roboto"/>
                <a:cs typeface="Roboto"/>
                <a:sym typeface="Roboto"/>
              </a:rPr>
              <a:t>We can see using HRCAL we can obtain better &amp; energy efficient assembly line compared to fully automated assembly lines.</a:t>
            </a:r>
            <a:endParaRPr>
              <a:latin typeface="Roboto"/>
              <a:ea typeface="Roboto"/>
              <a:cs typeface="Roboto"/>
              <a:sym typeface="Roboto"/>
            </a:endParaRPr>
          </a:p>
          <a:p>
            <a:pPr indent="-317500" lvl="0" marL="457200" rtl="0" algn="l">
              <a:spcBef>
                <a:spcPts val="0"/>
              </a:spcBef>
              <a:spcAft>
                <a:spcPts val="0"/>
              </a:spcAft>
              <a:buClr>
                <a:schemeClr val="accent2"/>
              </a:buClr>
              <a:buSzPts val="1400"/>
              <a:buFont typeface="Roboto"/>
              <a:buChar char="●"/>
            </a:pPr>
            <a:r>
              <a:rPr lang="en">
                <a:latin typeface="Roboto"/>
                <a:ea typeface="Roboto"/>
                <a:cs typeface="Roboto"/>
                <a:sym typeface="Roboto"/>
              </a:rPr>
              <a:t>The difference in energy consumption for a HRCAL &amp; RAL increases as the data size increases.</a:t>
            </a:r>
            <a:endParaRPr>
              <a:latin typeface="Roboto"/>
              <a:ea typeface="Roboto"/>
              <a:cs typeface="Roboto"/>
              <a:sym typeface="Robot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RESULTS OF HRCAL vs RAL</a:t>
            </a:r>
            <a:endParaRPr b="1" sz="2400"/>
          </a:p>
        </p:txBody>
      </p:sp>
      <p:pic>
        <p:nvPicPr>
          <p:cNvPr id="1050" name="Google Shape;1050;p138"/>
          <p:cNvPicPr preferRelativeResize="0"/>
          <p:nvPr/>
        </p:nvPicPr>
        <p:blipFill>
          <a:blip r:embed="rId3">
            <a:alphaModFix/>
          </a:blip>
          <a:stretch>
            <a:fillRect/>
          </a:stretch>
        </p:blipFill>
        <p:spPr>
          <a:xfrm>
            <a:off x="0" y="1707025"/>
            <a:ext cx="9144003" cy="3436475"/>
          </a:xfrm>
          <a:prstGeom prst="rect">
            <a:avLst/>
          </a:prstGeom>
          <a:noFill/>
          <a:ln>
            <a:noFill/>
          </a:ln>
        </p:spPr>
      </p:pic>
      <p:sp>
        <p:nvSpPr>
          <p:cNvPr id="1051" name="Google Shape;1051;p138"/>
          <p:cNvSpPr txBox="1"/>
          <p:nvPr/>
        </p:nvSpPr>
        <p:spPr>
          <a:xfrm>
            <a:off x="516600" y="696000"/>
            <a:ext cx="82206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2"/>
              </a:buClr>
              <a:buSzPts val="1400"/>
              <a:buFont typeface="Roboto"/>
              <a:buChar char="●"/>
            </a:pPr>
            <a:r>
              <a:rPr lang="en">
                <a:latin typeface="Roboto"/>
                <a:ea typeface="Roboto"/>
                <a:cs typeface="Roboto"/>
                <a:sym typeface="Roboto"/>
              </a:rPr>
              <a:t>From the 24 data sets, the results obtained were interpreted in the form of robot contribution and cost reduction. </a:t>
            </a:r>
            <a:endParaRPr>
              <a:latin typeface="Roboto"/>
              <a:ea typeface="Roboto"/>
              <a:cs typeface="Roboto"/>
              <a:sym typeface="Roboto"/>
            </a:endParaRPr>
          </a:p>
          <a:p>
            <a:pPr indent="-317500" lvl="0" marL="457200" rtl="0" algn="l">
              <a:spcBef>
                <a:spcPts val="0"/>
              </a:spcBef>
              <a:spcAft>
                <a:spcPts val="0"/>
              </a:spcAft>
              <a:buClr>
                <a:schemeClr val="accent2"/>
              </a:buClr>
              <a:buSzPts val="1400"/>
              <a:buFont typeface="Roboto"/>
              <a:buChar char="●"/>
            </a:pPr>
            <a:r>
              <a:rPr lang="en">
                <a:latin typeface="Roboto"/>
                <a:ea typeface="Roboto"/>
                <a:cs typeface="Roboto"/>
                <a:sym typeface="Roboto"/>
              </a:rPr>
              <a:t>The bar graph shows that by using HRCAL rather than RAL, the cost is reduced without much compromise in the performance of the assembly line.</a:t>
            </a:r>
            <a:endParaRPr>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3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RESULTS OF HRCAL vs RAL</a:t>
            </a:r>
            <a:endParaRPr b="1" sz="2400"/>
          </a:p>
        </p:txBody>
      </p:sp>
      <p:pic>
        <p:nvPicPr>
          <p:cNvPr id="1057" name="Google Shape;1057;p139"/>
          <p:cNvPicPr preferRelativeResize="0"/>
          <p:nvPr/>
        </p:nvPicPr>
        <p:blipFill>
          <a:blip r:embed="rId3">
            <a:alphaModFix/>
          </a:blip>
          <a:stretch>
            <a:fillRect/>
          </a:stretch>
        </p:blipFill>
        <p:spPr>
          <a:xfrm>
            <a:off x="152400" y="823825"/>
            <a:ext cx="8839204" cy="4013896"/>
          </a:xfrm>
          <a:prstGeom prst="rect">
            <a:avLst/>
          </a:prstGeom>
          <a:noFill/>
          <a:ln>
            <a:noFill/>
          </a:ln>
        </p:spPr>
      </p:pic>
      <p:cxnSp>
        <p:nvCxnSpPr>
          <p:cNvPr id="1058" name="Google Shape;1058;p139"/>
          <p:cNvCxnSpPr/>
          <p:nvPr/>
        </p:nvCxnSpPr>
        <p:spPr>
          <a:xfrm>
            <a:off x="3511350" y="1400050"/>
            <a:ext cx="486600" cy="1609800"/>
          </a:xfrm>
          <a:prstGeom prst="straightConnector1">
            <a:avLst/>
          </a:prstGeom>
          <a:noFill/>
          <a:ln cap="flat" cmpd="sng" w="28575">
            <a:solidFill>
              <a:srgbClr val="333333"/>
            </a:solidFill>
            <a:prstDash val="solid"/>
            <a:round/>
            <a:headEnd len="med" w="med" type="none"/>
            <a:tailEnd len="med" w="med" type="triangle"/>
          </a:ln>
        </p:spPr>
      </p:cxnSp>
      <p:sp>
        <p:nvSpPr>
          <p:cNvPr id="1059" name="Google Shape;1059;p139"/>
          <p:cNvSpPr/>
          <p:nvPr/>
        </p:nvSpPr>
        <p:spPr>
          <a:xfrm>
            <a:off x="3945600" y="3062150"/>
            <a:ext cx="254700" cy="247200"/>
          </a:xfrm>
          <a:prstGeom prst="ellipse">
            <a:avLst/>
          </a:prstGeom>
          <a:noFill/>
          <a:ln cap="flat" cmpd="sng" w="2857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39"/>
          <p:cNvSpPr txBox="1"/>
          <p:nvPr/>
        </p:nvSpPr>
        <p:spPr>
          <a:xfrm>
            <a:off x="1407525" y="999850"/>
            <a:ext cx="501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Ideal number of human % in assembly line for better results</a:t>
            </a:r>
            <a:endParaRPr b="1">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
                                        </p:tgtEl>
                                        <p:attrNameLst>
                                          <p:attrName>style.visibility</p:attrName>
                                        </p:attrNameLst>
                                      </p:cBhvr>
                                      <p:to>
                                        <p:strVal val="visible"/>
                                      </p:to>
                                    </p:set>
                                    <p:animEffect filter="fade" transition="in">
                                      <p:cBhvr>
                                        <p:cTn dur="1000"/>
                                        <p:tgtEl>
                                          <p:spTgt spid="1058"/>
                                        </p:tgtEl>
                                      </p:cBhvr>
                                    </p:animEffect>
                                  </p:childTnLst>
                                </p:cTn>
                              </p:par>
                              <p:par>
                                <p:cTn fill="hold" nodeType="withEffect" presetClass="entr" presetID="10" presetSubtype="0">
                                  <p:stCondLst>
                                    <p:cond delay="0"/>
                                  </p:stCondLst>
                                  <p:childTnLst>
                                    <p:set>
                                      <p:cBhvr>
                                        <p:cTn dur="1" fill="hold">
                                          <p:stCondLst>
                                            <p:cond delay="0"/>
                                          </p:stCondLst>
                                        </p:cTn>
                                        <p:tgtEl>
                                          <p:spTgt spid="1059"/>
                                        </p:tgtEl>
                                        <p:attrNameLst>
                                          <p:attrName>style.visibility</p:attrName>
                                        </p:attrNameLst>
                                      </p:cBhvr>
                                      <p:to>
                                        <p:strVal val="visible"/>
                                      </p:to>
                                    </p:set>
                                    <p:animEffect filter="fade" transition="in">
                                      <p:cBhvr>
                                        <p:cTn dur="1000"/>
                                        <p:tgtEl>
                                          <p:spTgt spid="1059"/>
                                        </p:tgtEl>
                                      </p:cBhvr>
                                    </p:animEffect>
                                  </p:childTnLst>
                                </p:cTn>
                              </p:par>
                              <p:par>
                                <p:cTn fill="hold" nodeType="withEffect" presetClass="entr" presetID="10" presetSubtype="0">
                                  <p:stCondLst>
                                    <p:cond delay="0"/>
                                  </p:stCondLst>
                                  <p:childTnLst>
                                    <p:set>
                                      <p:cBhvr>
                                        <p:cTn dur="1" fill="hold">
                                          <p:stCondLst>
                                            <p:cond delay="0"/>
                                          </p:stCondLst>
                                        </p:cTn>
                                        <p:tgtEl>
                                          <p:spTgt spid="1060"/>
                                        </p:tgtEl>
                                        <p:attrNameLst>
                                          <p:attrName>style.visibility</p:attrName>
                                        </p:attrNameLst>
                                      </p:cBhvr>
                                      <p:to>
                                        <p:strVal val="visible"/>
                                      </p:to>
                                    </p:set>
                                    <p:animEffect filter="fade" transition="in">
                                      <p:cBhvr>
                                        <p:cTn dur="1000"/>
                                        <p:tgtEl>
                                          <p:spTgt spid="10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140"/>
          <p:cNvPicPr preferRelativeResize="0"/>
          <p:nvPr/>
        </p:nvPicPr>
        <p:blipFill rotWithShape="1">
          <a:blip r:embed="rId3">
            <a:alphaModFix/>
          </a:blip>
          <a:srcRect b="0" l="7783" r="0" t="0"/>
          <a:stretch/>
        </p:blipFill>
        <p:spPr>
          <a:xfrm>
            <a:off x="150" y="0"/>
            <a:ext cx="9143998" cy="5143500"/>
          </a:xfrm>
          <a:prstGeom prst="rect">
            <a:avLst/>
          </a:prstGeom>
          <a:noFill/>
          <a:ln>
            <a:noFill/>
          </a:ln>
        </p:spPr>
      </p:pic>
      <p:sp>
        <p:nvSpPr>
          <p:cNvPr id="1066" name="Google Shape;1066;p140"/>
          <p:cNvSpPr txBox="1"/>
          <p:nvPr>
            <p:ph type="title"/>
          </p:nvPr>
        </p:nvSpPr>
        <p:spPr>
          <a:xfrm>
            <a:off x="699875" y="338525"/>
            <a:ext cx="7580700" cy="4090800"/>
          </a:xfrm>
          <a:prstGeom prst="rect">
            <a:avLst/>
          </a:prstGeom>
          <a:noFill/>
          <a:ln>
            <a:noFill/>
          </a:ln>
        </p:spPr>
        <p:txBody>
          <a:bodyPr anchorCtr="0" anchor="ctr" bIns="91425" lIns="91425" spcFirstLastPara="1" rIns="91425" wrap="square" tIns="91425">
            <a:normAutofit/>
          </a:bodyPr>
          <a:lstStyle/>
          <a:p>
            <a:pPr indent="0" lvl="0" marL="0" rtl="0" algn="just">
              <a:spcBef>
                <a:spcPts val="0"/>
              </a:spcBef>
              <a:spcAft>
                <a:spcPts val="0"/>
              </a:spcAft>
              <a:buClr>
                <a:srgbClr val="000000"/>
              </a:buClr>
              <a:buSzPts val="4200"/>
              <a:buFont typeface="Arial"/>
              <a:buNone/>
            </a:pPr>
            <a:r>
              <a:rPr b="1" lang="en" sz="4200"/>
              <a:t>7</a:t>
            </a:r>
            <a:r>
              <a:rPr b="1" lang="en" sz="4200"/>
              <a:t>. CASE STUDY</a:t>
            </a:r>
            <a:endParaRPr sz="4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PROBLEM DEFINITION</a:t>
            </a:r>
            <a:endParaRPr b="1" sz="2400"/>
          </a:p>
        </p:txBody>
      </p:sp>
      <p:sp>
        <p:nvSpPr>
          <p:cNvPr id="357" name="Google Shape;357;p69"/>
          <p:cNvSpPr txBox="1"/>
          <p:nvPr/>
        </p:nvSpPr>
        <p:spPr>
          <a:xfrm>
            <a:off x="180150" y="856775"/>
            <a:ext cx="8662800" cy="38223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1000"/>
              </a:spcBef>
              <a:spcAft>
                <a:spcPts val="0"/>
              </a:spcAft>
              <a:buSzPts val="1400"/>
              <a:buFont typeface="Roboto"/>
              <a:buChar char="➔"/>
            </a:pPr>
            <a:r>
              <a:rPr b="1" lang="en">
                <a:latin typeface="Roboto"/>
                <a:ea typeface="Roboto"/>
                <a:cs typeface="Roboto"/>
                <a:sym typeface="Roboto"/>
              </a:rPr>
              <a:t>To improve the balancing and scheduling of Human-robot collaborative assembly line operations</a:t>
            </a:r>
            <a:r>
              <a:rPr lang="en">
                <a:latin typeface="Roboto"/>
                <a:ea typeface="Roboto"/>
                <a:cs typeface="Roboto"/>
                <a:sym typeface="Roboto"/>
              </a:rPr>
              <a:t>. </a:t>
            </a:r>
            <a:endParaRPr>
              <a:latin typeface="Roboto"/>
              <a:ea typeface="Roboto"/>
              <a:cs typeface="Roboto"/>
              <a:sym typeface="Roboto"/>
            </a:endParaRPr>
          </a:p>
          <a:p>
            <a:pPr indent="-317500" lvl="0" marL="457200" rtl="0" algn="just">
              <a:lnSpc>
                <a:spcPct val="150000"/>
              </a:lnSpc>
              <a:spcBef>
                <a:spcPts val="1000"/>
              </a:spcBef>
              <a:spcAft>
                <a:spcPts val="0"/>
              </a:spcAft>
              <a:buSzPts val="1400"/>
              <a:buFont typeface="Roboto"/>
              <a:buChar char="➔"/>
            </a:pPr>
            <a:r>
              <a:rPr lang="en">
                <a:latin typeface="Roboto"/>
                <a:ea typeface="Roboto"/>
                <a:cs typeface="Roboto"/>
                <a:sym typeface="Roboto"/>
              </a:rPr>
              <a:t>Considering the assembly line structure of </a:t>
            </a:r>
            <a:r>
              <a:rPr b="1" lang="en">
                <a:latin typeface="Roboto"/>
                <a:ea typeface="Roboto"/>
                <a:cs typeface="Roboto"/>
                <a:sym typeface="Roboto"/>
              </a:rPr>
              <a:t>StAL</a:t>
            </a:r>
            <a:r>
              <a:rPr lang="en">
                <a:latin typeface="Roboto"/>
                <a:ea typeface="Roboto"/>
                <a:cs typeface="Roboto"/>
                <a:sym typeface="Roboto"/>
              </a:rPr>
              <a:t> (straight line assembly line) where a single product is assembled with a known number of workstations</a:t>
            </a:r>
            <a:endParaRPr>
              <a:latin typeface="Roboto"/>
              <a:ea typeface="Roboto"/>
              <a:cs typeface="Roboto"/>
              <a:sym typeface="Roboto"/>
            </a:endParaRPr>
          </a:p>
          <a:p>
            <a:pPr indent="-317500" lvl="0" marL="457200" rtl="0" algn="just">
              <a:lnSpc>
                <a:spcPct val="150000"/>
              </a:lnSpc>
              <a:spcBef>
                <a:spcPts val="1000"/>
              </a:spcBef>
              <a:spcAft>
                <a:spcPts val="0"/>
              </a:spcAft>
              <a:buSzPts val="1400"/>
              <a:buFont typeface="Roboto"/>
              <a:buChar char="➔"/>
            </a:pPr>
            <a:r>
              <a:rPr lang="en">
                <a:latin typeface="Roboto"/>
                <a:ea typeface="Roboto"/>
                <a:cs typeface="Roboto"/>
                <a:sym typeface="Roboto"/>
              </a:rPr>
              <a:t>To optimize </a:t>
            </a:r>
            <a:r>
              <a:rPr b="1" lang="en">
                <a:solidFill>
                  <a:srgbClr val="0000FF"/>
                </a:solidFill>
                <a:latin typeface="Roboto"/>
                <a:ea typeface="Roboto"/>
                <a:cs typeface="Roboto"/>
                <a:sym typeface="Roboto"/>
              </a:rPr>
              <a:t>CYCLE TIME</a:t>
            </a:r>
            <a:r>
              <a:rPr lang="en">
                <a:latin typeface="Roboto"/>
                <a:ea typeface="Roboto"/>
                <a:cs typeface="Roboto"/>
                <a:sym typeface="Roboto"/>
              </a:rPr>
              <a:t>, </a:t>
            </a:r>
            <a:r>
              <a:rPr b="1" lang="en">
                <a:solidFill>
                  <a:srgbClr val="0000FF"/>
                </a:solidFill>
                <a:latin typeface="Roboto"/>
                <a:ea typeface="Roboto"/>
                <a:cs typeface="Roboto"/>
                <a:sym typeface="Roboto"/>
              </a:rPr>
              <a:t>OVERALL LINE ENERGY CONSUMPTION</a:t>
            </a:r>
            <a:r>
              <a:rPr lang="en">
                <a:latin typeface="Roboto"/>
                <a:ea typeface="Roboto"/>
                <a:cs typeface="Roboto"/>
                <a:sym typeface="Roboto"/>
              </a:rPr>
              <a:t>, with an overall IMPROVEMENT IN ERGONOMIC, ECONOMIC &amp; LAYOUT CONSTRAINTS.</a:t>
            </a:r>
            <a:endParaRPr>
              <a:latin typeface="Roboto"/>
              <a:ea typeface="Roboto"/>
              <a:cs typeface="Roboto"/>
              <a:sym typeface="Roboto"/>
            </a:endParaRPr>
          </a:p>
          <a:p>
            <a:pPr indent="-317500" lvl="0" marL="457200" rtl="0" algn="just">
              <a:lnSpc>
                <a:spcPct val="150000"/>
              </a:lnSpc>
              <a:spcBef>
                <a:spcPts val="1000"/>
              </a:spcBef>
              <a:spcAft>
                <a:spcPts val="0"/>
              </a:spcAft>
              <a:buSzPts val="1400"/>
              <a:buFont typeface="Roboto"/>
              <a:buChar char="➔"/>
            </a:pPr>
            <a:r>
              <a:rPr b="1" lang="en">
                <a:latin typeface="Roboto"/>
                <a:ea typeface="Roboto"/>
                <a:cs typeface="Roboto"/>
                <a:sym typeface="Roboto"/>
              </a:rPr>
              <a:t>To consider setup times, sequence dependent times and resource allocation constraints that haven’t been considered to solve human-robot ALB problems so far.</a:t>
            </a:r>
            <a:endParaRPr b="1">
              <a:latin typeface="Roboto"/>
              <a:ea typeface="Roboto"/>
              <a:cs typeface="Roboto"/>
              <a:sym typeface="Roboto"/>
            </a:endParaRPr>
          </a:p>
          <a:p>
            <a:pPr indent="-317500" lvl="0" marL="457200" rtl="0" algn="just">
              <a:lnSpc>
                <a:spcPct val="150000"/>
              </a:lnSpc>
              <a:spcBef>
                <a:spcPts val="1000"/>
              </a:spcBef>
              <a:spcAft>
                <a:spcPts val="0"/>
              </a:spcAft>
              <a:buSzPts val="1400"/>
              <a:buFont typeface="Roboto"/>
              <a:buChar char="➔"/>
            </a:pPr>
            <a:r>
              <a:rPr lang="en">
                <a:latin typeface="Roboto"/>
                <a:ea typeface="Roboto"/>
                <a:cs typeface="Roboto"/>
                <a:sym typeface="Roboto"/>
              </a:rPr>
              <a:t>To carry out a </a:t>
            </a:r>
            <a:r>
              <a:rPr b="1" lang="en">
                <a:latin typeface="Roboto"/>
                <a:ea typeface="Roboto"/>
                <a:cs typeface="Roboto"/>
                <a:sym typeface="Roboto"/>
              </a:rPr>
              <a:t>case-study in a semi-automated industrial assembly line</a:t>
            </a:r>
            <a:r>
              <a:rPr lang="en">
                <a:latin typeface="Roboto"/>
                <a:ea typeface="Roboto"/>
                <a:cs typeface="Roboto"/>
                <a:sym typeface="Roboto"/>
              </a:rPr>
              <a:t>, to improve the multiple line objectives by automating an existing manual sub-assembly and </a:t>
            </a:r>
            <a:r>
              <a:rPr b="1" lang="en">
                <a:latin typeface="Roboto"/>
                <a:ea typeface="Roboto"/>
                <a:cs typeface="Roboto"/>
                <a:sym typeface="Roboto"/>
              </a:rPr>
              <a:t>validate the performances and functioning of the developed algorithms</a:t>
            </a:r>
            <a:r>
              <a:rPr lang="en">
                <a:latin typeface="Roboto"/>
                <a:ea typeface="Roboto"/>
                <a:cs typeface="Roboto"/>
                <a:sym typeface="Roboto"/>
              </a:rPr>
              <a:t> in </a:t>
            </a:r>
            <a:r>
              <a:rPr lang="en">
                <a:latin typeface="Roboto"/>
                <a:ea typeface="Roboto"/>
                <a:cs typeface="Roboto"/>
                <a:sym typeface="Roboto"/>
              </a:rPr>
              <a:t>allocating an optimal operations strategy</a:t>
            </a:r>
            <a:endParaRPr>
              <a:latin typeface="Roboto"/>
              <a:ea typeface="Roboto"/>
              <a:cs typeface="Roboto"/>
              <a:sym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4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t>ABOUT THE COMPANY</a:t>
            </a:r>
            <a:endParaRPr b="1" sz="2400"/>
          </a:p>
        </p:txBody>
      </p:sp>
      <p:pic>
        <p:nvPicPr>
          <p:cNvPr id="1072" name="Google Shape;1072;p141"/>
          <p:cNvPicPr preferRelativeResize="0"/>
          <p:nvPr/>
        </p:nvPicPr>
        <p:blipFill>
          <a:blip r:embed="rId3">
            <a:alphaModFix/>
          </a:blip>
          <a:stretch>
            <a:fillRect/>
          </a:stretch>
        </p:blipFill>
        <p:spPr>
          <a:xfrm>
            <a:off x="6286500" y="673925"/>
            <a:ext cx="2857500" cy="2507250"/>
          </a:xfrm>
          <a:prstGeom prst="rect">
            <a:avLst/>
          </a:prstGeom>
          <a:noFill/>
          <a:ln cap="flat" cmpd="sng" w="9525">
            <a:solidFill>
              <a:srgbClr val="333333"/>
            </a:solidFill>
            <a:prstDash val="solid"/>
            <a:round/>
            <a:headEnd len="sm" w="sm" type="none"/>
            <a:tailEnd len="sm" w="sm" type="none"/>
          </a:ln>
        </p:spPr>
      </p:pic>
      <p:sp>
        <p:nvSpPr>
          <p:cNvPr id="1073" name="Google Shape;1073;p141"/>
          <p:cNvSpPr txBox="1"/>
          <p:nvPr/>
        </p:nvSpPr>
        <p:spPr>
          <a:xfrm>
            <a:off x="97500" y="673925"/>
            <a:ext cx="6081900" cy="270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Roboto"/>
                <a:ea typeface="Roboto"/>
                <a:cs typeface="Roboto"/>
                <a:sym typeface="Roboto"/>
              </a:rPr>
              <a:t>Sanmina Corporation is one of the leading electronics manufacturing service providers globally with a supply chain network </a:t>
            </a:r>
            <a:r>
              <a:rPr lang="en" sz="1500">
                <a:latin typeface="Roboto"/>
                <a:ea typeface="Roboto"/>
                <a:cs typeface="Roboto"/>
                <a:sym typeface="Roboto"/>
              </a:rPr>
              <a:t>around 28 countries.</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Involved in the assembly of outsourced PCB components for various large scale energy projects.</a:t>
            </a:r>
            <a:endParaRPr sz="1500">
              <a:latin typeface="Roboto"/>
              <a:ea typeface="Roboto"/>
              <a:cs typeface="Roboto"/>
              <a:sym typeface="Roboto"/>
            </a:endParaRPr>
          </a:p>
          <a:p>
            <a:pPr indent="0" lvl="0" marL="457200" rtl="0" algn="l">
              <a:spcBef>
                <a:spcPts val="0"/>
              </a:spcBef>
              <a:spcAft>
                <a:spcPts val="0"/>
              </a:spcAft>
              <a:buNone/>
            </a:pPr>
            <a:r>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With the motto “QUALITY IS OUR OXYGEN”, the infrastructure is of complete clean room technology with a semi-automated environment and advanced assembly automation systems.</a:t>
            </a:r>
            <a:endParaRPr sz="1500">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cxnSp>
        <p:nvCxnSpPr>
          <p:cNvPr id="1074" name="Google Shape;1074;p141"/>
          <p:cNvCxnSpPr/>
          <p:nvPr/>
        </p:nvCxnSpPr>
        <p:spPr>
          <a:xfrm rot="10800000">
            <a:off x="-12125" y="3193250"/>
            <a:ext cx="9165600" cy="12300"/>
          </a:xfrm>
          <a:prstGeom prst="straightConnector1">
            <a:avLst/>
          </a:prstGeom>
          <a:noFill/>
          <a:ln cap="flat" cmpd="sng" w="9525">
            <a:solidFill>
              <a:schemeClr val="dk2"/>
            </a:solidFill>
            <a:prstDash val="solid"/>
            <a:round/>
            <a:headEnd len="med" w="med" type="none"/>
            <a:tailEnd len="med" w="med" type="none"/>
          </a:ln>
        </p:spPr>
      </p:cxnSp>
      <p:sp>
        <p:nvSpPr>
          <p:cNvPr id="1075" name="Google Shape;1075;p141"/>
          <p:cNvSpPr txBox="1"/>
          <p:nvPr/>
        </p:nvSpPr>
        <p:spPr>
          <a:xfrm>
            <a:off x="97500" y="3303050"/>
            <a:ext cx="8826600" cy="1569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Roboto"/>
              <a:buChar char="➔"/>
            </a:pPr>
            <a:r>
              <a:rPr lang="en" sz="1500">
                <a:latin typeface="Roboto"/>
                <a:ea typeface="Roboto"/>
                <a:cs typeface="Roboto"/>
                <a:sym typeface="Roboto"/>
              </a:rPr>
              <a:t>The plant is located in Oragadam industrial Area as a part of the SEZ (Special economic Zone)</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Since the assembly infrastructure is of a semi-automated environment i.e., has both humans and collaborative robots, the study of line balancing with human-robot </a:t>
            </a:r>
            <a:r>
              <a:rPr lang="en" sz="1500">
                <a:latin typeface="Roboto"/>
                <a:ea typeface="Roboto"/>
                <a:cs typeface="Roboto"/>
                <a:sym typeface="Roboto"/>
              </a:rPr>
              <a:t>collaboration would prove ideal.</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The study can be conducted more flexibly and selectively as the company runs more than 20+ assembly lines to assemble their various products.</a:t>
            </a:r>
            <a:endParaRPr sz="1500">
              <a:latin typeface="Roboto"/>
              <a:ea typeface="Roboto"/>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42"/>
          <p:cNvSpPr txBox="1"/>
          <p:nvPr>
            <p:ph type="title"/>
          </p:nvPr>
        </p:nvSpPr>
        <p:spPr>
          <a:xfrm>
            <a:off x="97500" y="59150"/>
            <a:ext cx="8826600" cy="6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t>PROBLEM DESCRIPTION</a:t>
            </a:r>
            <a:endParaRPr b="1" sz="2400"/>
          </a:p>
        </p:txBody>
      </p:sp>
      <p:sp>
        <p:nvSpPr>
          <p:cNvPr id="1081" name="Google Shape;1081;p142"/>
          <p:cNvSpPr txBox="1"/>
          <p:nvPr/>
        </p:nvSpPr>
        <p:spPr>
          <a:xfrm>
            <a:off x="97500" y="599913"/>
            <a:ext cx="60819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Roboto"/>
                <a:ea typeface="Roboto"/>
                <a:cs typeface="Roboto"/>
                <a:sym typeface="Roboto"/>
              </a:rPr>
              <a:t>With reference to the set of algorithms developed for this study along with the different data generation and resource constraints considered,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This case study aims to test </a:t>
            </a:r>
            <a:r>
              <a:rPr lang="en" sz="1300">
                <a:latin typeface="Roboto"/>
                <a:ea typeface="Roboto"/>
                <a:cs typeface="Roboto"/>
                <a:sym typeface="Roboto"/>
              </a:rPr>
              <a:t>and validate the performance of our developed metaheuristic algorithms by considering a suitable sub-assembly process. </a:t>
            </a:r>
            <a:r>
              <a:rPr b="1" lang="en" sz="1500">
                <a:solidFill>
                  <a:schemeClr val="accent3"/>
                </a:solidFill>
                <a:latin typeface="Roboto"/>
                <a:ea typeface="Roboto"/>
                <a:cs typeface="Roboto"/>
                <a:sym typeface="Roboto"/>
              </a:rPr>
              <a:t>[DTDC HOUSING ASSEMBLY]</a:t>
            </a:r>
            <a:endParaRPr b="1" sz="1500">
              <a:solidFill>
                <a:schemeClr val="accent3"/>
              </a:solidFill>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All tasks in the considered sub-assembly process is currently carried out manually, with human workers carrying out 90% of it.</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The manual sub-assembly process is semi-automated by considering managerial cost and resource implications.</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The automation to be introduced are studied of their specifications and suitability in assembling sensitive electronic components.</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The workstation count is subjected to shop-floor space availability and is considered to be from 2 to 5.</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b="1" lang="en" sz="1300">
                <a:latin typeface="Roboto"/>
                <a:ea typeface="Roboto"/>
                <a:cs typeface="Roboto"/>
                <a:sym typeface="Roboto"/>
              </a:rPr>
              <a:t>The sub-assembly consists of a total of 23 tasks, which need to be optimally allocated among the workstations and assigned either manual/given collaborative robot resources with the aim to balance the line by reducing total cycle time &amp; line energy consumption. </a:t>
            </a:r>
            <a:endParaRPr b="1" sz="1300">
              <a:latin typeface="Roboto"/>
              <a:ea typeface="Roboto"/>
              <a:cs typeface="Roboto"/>
              <a:sym typeface="Roboto"/>
            </a:endParaRPr>
          </a:p>
        </p:txBody>
      </p:sp>
      <p:pic>
        <p:nvPicPr>
          <p:cNvPr id="1082" name="Google Shape;1082;p142"/>
          <p:cNvPicPr preferRelativeResize="0"/>
          <p:nvPr/>
        </p:nvPicPr>
        <p:blipFill>
          <a:blip r:embed="rId3">
            <a:alphaModFix/>
          </a:blip>
          <a:stretch>
            <a:fillRect/>
          </a:stretch>
        </p:blipFill>
        <p:spPr>
          <a:xfrm>
            <a:off x="6279250" y="673925"/>
            <a:ext cx="2864750" cy="4469576"/>
          </a:xfrm>
          <a:prstGeom prst="rect">
            <a:avLst/>
          </a:prstGeom>
          <a:noFill/>
          <a:ln>
            <a:noFill/>
          </a:ln>
        </p:spPr>
      </p:pic>
      <p:cxnSp>
        <p:nvCxnSpPr>
          <p:cNvPr id="1083" name="Google Shape;1083;p142"/>
          <p:cNvCxnSpPr/>
          <p:nvPr/>
        </p:nvCxnSpPr>
        <p:spPr>
          <a:xfrm>
            <a:off x="4843450" y="1585925"/>
            <a:ext cx="1435800" cy="0"/>
          </a:xfrm>
          <a:prstGeom prst="straightConnector1">
            <a:avLst/>
          </a:prstGeom>
          <a:noFill/>
          <a:ln cap="flat" cmpd="sng" w="38100">
            <a:solidFill>
              <a:schemeClr val="dk2"/>
            </a:solidFill>
            <a:prstDash val="solid"/>
            <a:round/>
            <a:headEnd len="med" w="med" type="none"/>
            <a:tailEnd len="med" w="med" type="stealth"/>
          </a:ln>
          <a:effectLst>
            <a:outerShdw blurRad="142875" rotWithShape="0" algn="bl" dir="5400000" dist="19050">
              <a:srgbClr val="000000">
                <a:alpha val="50000"/>
              </a:srgbClr>
            </a:outerShdw>
          </a:effectLst>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43"/>
          <p:cNvSpPr txBox="1"/>
          <p:nvPr>
            <p:ph type="title"/>
          </p:nvPr>
        </p:nvSpPr>
        <p:spPr>
          <a:xfrm>
            <a:off x="97500" y="59150"/>
            <a:ext cx="8826600" cy="6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t>METHODOLOGY</a:t>
            </a:r>
            <a:endParaRPr b="1" sz="2400"/>
          </a:p>
        </p:txBody>
      </p:sp>
      <p:sp>
        <p:nvSpPr>
          <p:cNvPr id="1089" name="Google Shape;1089;p143"/>
          <p:cNvSpPr txBox="1"/>
          <p:nvPr/>
        </p:nvSpPr>
        <p:spPr>
          <a:xfrm>
            <a:off x="97500" y="661850"/>
            <a:ext cx="6072600" cy="49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After critical study and observation of all the assembly processes, a manual sub-assembly process was chosen for the purpose of case-study implementation.</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The primary objective of the study was to </a:t>
            </a:r>
            <a:r>
              <a:rPr b="1" lang="en">
                <a:solidFill>
                  <a:schemeClr val="accent3"/>
                </a:solidFill>
                <a:latin typeface="Roboto"/>
                <a:ea typeface="Roboto"/>
                <a:cs typeface="Roboto"/>
                <a:sym typeface="Roboto"/>
              </a:rPr>
              <a:t>semi-automate</a:t>
            </a:r>
            <a:r>
              <a:rPr b="1" lang="en">
                <a:latin typeface="Roboto"/>
                <a:ea typeface="Roboto"/>
                <a:cs typeface="Roboto"/>
                <a:sym typeface="Roboto"/>
              </a:rPr>
              <a:t> in the existing manual sub-assembly. Secondary objective was to use the developed multi-objective metaheuristic algorithms to validate their working and performance in allocating the tasks and resources optimally.</a:t>
            </a:r>
            <a:endParaRPr b="1" i="1" sz="1600" u="sng">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arenR"/>
            </a:pPr>
            <a:r>
              <a:rPr lang="en">
                <a:latin typeface="Roboto"/>
                <a:ea typeface="Roboto"/>
                <a:cs typeface="Roboto"/>
                <a:sym typeface="Roboto"/>
              </a:rPr>
              <a:t>First, the number of tasks and a short process description is formulated.</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arenR"/>
            </a:pPr>
            <a:r>
              <a:rPr lang="en">
                <a:latin typeface="Roboto"/>
                <a:ea typeface="Roboto"/>
                <a:cs typeface="Roboto"/>
                <a:sym typeface="Roboto"/>
              </a:rPr>
              <a:t>Then, the operational times (&amp; method examination) of each task being carried out manually is recorded.</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arenR"/>
            </a:pPr>
            <a:r>
              <a:rPr lang="en">
                <a:latin typeface="Roboto"/>
                <a:ea typeface="Roboto"/>
                <a:cs typeface="Roboto"/>
                <a:sym typeface="Roboto"/>
              </a:rPr>
              <a:t>A precedence constraint matrix is tabulated.</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arenR"/>
            </a:pPr>
            <a:r>
              <a:rPr lang="en">
                <a:latin typeface="Roboto"/>
                <a:ea typeface="Roboto"/>
                <a:cs typeface="Roboto"/>
                <a:sym typeface="Roboto"/>
              </a:rPr>
              <a:t>Then, after discussion with the line automation team of the industry, the robots and their types of end-effectors that can be employed to handle the several tasks are discussed. Their economic availability &amp; </a:t>
            </a:r>
            <a:r>
              <a:rPr lang="en">
                <a:latin typeface="Roboto"/>
                <a:ea typeface="Roboto"/>
                <a:cs typeface="Roboto"/>
                <a:sym typeface="Roboto"/>
              </a:rPr>
              <a:t>specifications </a:t>
            </a:r>
            <a:r>
              <a:rPr lang="en">
                <a:latin typeface="Roboto"/>
                <a:ea typeface="Roboto"/>
                <a:cs typeface="Roboto"/>
                <a:sym typeface="Roboto"/>
              </a:rPr>
              <a:t>in terms of energy rating and safety factors are noted.</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arenR"/>
            </a:pPr>
            <a:r>
              <a:rPr b="1" lang="en">
                <a:latin typeface="Roboto"/>
                <a:ea typeface="Roboto"/>
                <a:cs typeface="Roboto"/>
                <a:sym typeface="Roboto"/>
              </a:rPr>
              <a:t>The task constraint table is finally formulated.</a:t>
            </a:r>
            <a:endParaRPr b="1">
              <a:latin typeface="Roboto"/>
              <a:ea typeface="Roboto"/>
              <a:cs typeface="Roboto"/>
              <a:sym typeface="Roboto"/>
            </a:endParaRPr>
          </a:p>
          <a:p>
            <a:pPr indent="-317500" lvl="0" marL="457200" rtl="0" algn="l">
              <a:spcBef>
                <a:spcPts val="0"/>
              </a:spcBef>
              <a:spcAft>
                <a:spcPts val="0"/>
              </a:spcAft>
              <a:buSzPts val="1400"/>
              <a:buFont typeface="Roboto"/>
              <a:buAutoNum type="arabicParenR"/>
            </a:pPr>
            <a:r>
              <a:rPr lang="en">
                <a:latin typeface="Roboto"/>
                <a:ea typeface="Roboto"/>
                <a:cs typeface="Roboto"/>
                <a:sym typeface="Roboto"/>
              </a:rPr>
              <a:t>The workstation count possibilities are decided depending on shop floor space. </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4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INPUT VALUES GENERATED</a:t>
            </a:r>
            <a:endParaRPr b="1" sz="2400"/>
          </a:p>
        </p:txBody>
      </p:sp>
      <p:pic>
        <p:nvPicPr>
          <p:cNvPr id="1095" name="Google Shape;1095;p144"/>
          <p:cNvPicPr preferRelativeResize="0"/>
          <p:nvPr/>
        </p:nvPicPr>
        <p:blipFill>
          <a:blip r:embed="rId3">
            <a:alphaModFix/>
          </a:blip>
          <a:stretch>
            <a:fillRect/>
          </a:stretch>
        </p:blipFill>
        <p:spPr>
          <a:xfrm>
            <a:off x="125325" y="1285875"/>
            <a:ext cx="8772450" cy="3857625"/>
          </a:xfrm>
          <a:prstGeom prst="rect">
            <a:avLst/>
          </a:prstGeom>
          <a:noFill/>
          <a:ln>
            <a:noFill/>
          </a:ln>
        </p:spPr>
      </p:pic>
      <p:sp>
        <p:nvSpPr>
          <p:cNvPr id="1096" name="Google Shape;1096;p144"/>
          <p:cNvSpPr txBox="1"/>
          <p:nvPr/>
        </p:nvSpPr>
        <p:spPr>
          <a:xfrm>
            <a:off x="107150" y="760800"/>
            <a:ext cx="89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600" u="sng">
                <a:solidFill>
                  <a:srgbClr val="7030A0"/>
                </a:solidFill>
                <a:latin typeface="Roboto"/>
                <a:ea typeface="Roboto"/>
                <a:cs typeface="Roboto"/>
                <a:sym typeface="Roboto"/>
              </a:rPr>
              <a:t>PRECEDENCE MATRIX</a:t>
            </a:r>
            <a:r>
              <a:rPr lang="en" sz="1600">
                <a:solidFill>
                  <a:srgbClr val="7030A0"/>
                </a:solidFill>
                <a:latin typeface="Roboto"/>
                <a:ea typeface="Roboto"/>
                <a:cs typeface="Roboto"/>
                <a:sym typeface="Roboto"/>
              </a:rPr>
              <a:t> </a:t>
            </a:r>
            <a:r>
              <a:rPr lang="en">
                <a:solidFill>
                  <a:srgbClr val="7030A0"/>
                </a:solidFill>
                <a:latin typeface="Roboto"/>
                <a:ea typeface="Roboto"/>
                <a:cs typeface="Roboto"/>
                <a:sym typeface="Roboto"/>
              </a:rPr>
              <a:t>(1 - </a:t>
            </a:r>
            <a:r>
              <a:rPr lang="en">
                <a:solidFill>
                  <a:srgbClr val="7030A0"/>
                </a:solidFill>
                <a:latin typeface="Roboto"/>
                <a:ea typeface="Roboto"/>
                <a:cs typeface="Roboto"/>
                <a:sym typeface="Roboto"/>
              </a:rPr>
              <a:t>precedes</a:t>
            </a:r>
            <a:r>
              <a:rPr lang="en">
                <a:solidFill>
                  <a:srgbClr val="7030A0"/>
                </a:solidFill>
                <a:latin typeface="Roboto"/>
                <a:ea typeface="Roboto"/>
                <a:cs typeface="Roboto"/>
                <a:sym typeface="Roboto"/>
              </a:rPr>
              <a:t> task ; 0 - doesn’t </a:t>
            </a:r>
            <a:r>
              <a:rPr lang="en">
                <a:solidFill>
                  <a:srgbClr val="7030A0"/>
                </a:solidFill>
                <a:latin typeface="Roboto"/>
                <a:ea typeface="Roboto"/>
                <a:cs typeface="Roboto"/>
                <a:sym typeface="Roboto"/>
              </a:rPr>
              <a:t>precede</a:t>
            </a:r>
            <a:r>
              <a:rPr lang="en">
                <a:solidFill>
                  <a:srgbClr val="7030A0"/>
                </a:solidFill>
                <a:latin typeface="Roboto"/>
                <a:ea typeface="Roboto"/>
                <a:cs typeface="Roboto"/>
                <a:sym typeface="Roboto"/>
              </a:rPr>
              <a:t> task )</a:t>
            </a:r>
            <a:endParaRPr>
              <a:solidFill>
                <a:srgbClr val="7030A0"/>
              </a:solidFill>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4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INPUT VALUES GENERATED</a:t>
            </a:r>
            <a:endParaRPr b="1" sz="2400"/>
          </a:p>
        </p:txBody>
      </p:sp>
      <p:sp>
        <p:nvSpPr>
          <p:cNvPr id="1102" name="Google Shape;1102;p145"/>
          <p:cNvSpPr txBox="1"/>
          <p:nvPr/>
        </p:nvSpPr>
        <p:spPr>
          <a:xfrm>
            <a:off x="107150" y="760800"/>
            <a:ext cx="89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600" u="sng">
                <a:solidFill>
                  <a:srgbClr val="7030A0"/>
                </a:solidFill>
                <a:latin typeface="Roboto"/>
                <a:ea typeface="Roboto"/>
                <a:cs typeface="Roboto"/>
                <a:sym typeface="Roboto"/>
              </a:rPr>
              <a:t>OPERATION TIMES</a:t>
            </a:r>
            <a:r>
              <a:rPr lang="en" sz="1600">
                <a:solidFill>
                  <a:srgbClr val="7030A0"/>
                </a:solidFill>
                <a:latin typeface="Roboto"/>
                <a:ea typeface="Roboto"/>
                <a:cs typeface="Roboto"/>
                <a:sym typeface="Roboto"/>
              </a:rPr>
              <a:t> </a:t>
            </a:r>
            <a:r>
              <a:rPr lang="en">
                <a:solidFill>
                  <a:srgbClr val="7030A0"/>
                </a:solidFill>
                <a:latin typeface="Roboto"/>
                <a:ea typeface="Roboto"/>
                <a:cs typeface="Roboto"/>
                <a:sym typeface="Roboto"/>
              </a:rPr>
              <a:t>(secs)</a:t>
            </a:r>
            <a:endParaRPr>
              <a:solidFill>
                <a:srgbClr val="7030A0"/>
              </a:solidFill>
              <a:latin typeface="Roboto"/>
              <a:ea typeface="Roboto"/>
              <a:cs typeface="Roboto"/>
              <a:sym typeface="Roboto"/>
            </a:endParaRPr>
          </a:p>
        </p:txBody>
      </p:sp>
      <p:pic>
        <p:nvPicPr>
          <p:cNvPr id="1103" name="Google Shape;1103;p145"/>
          <p:cNvPicPr preferRelativeResize="0"/>
          <p:nvPr/>
        </p:nvPicPr>
        <p:blipFill>
          <a:blip r:embed="rId3">
            <a:alphaModFix/>
          </a:blip>
          <a:stretch>
            <a:fillRect/>
          </a:stretch>
        </p:blipFill>
        <p:spPr>
          <a:xfrm>
            <a:off x="152400" y="1344300"/>
            <a:ext cx="8902250" cy="1473900"/>
          </a:xfrm>
          <a:prstGeom prst="rect">
            <a:avLst/>
          </a:prstGeom>
          <a:noFill/>
          <a:ln>
            <a:noFill/>
          </a:ln>
        </p:spPr>
      </p:pic>
      <p:sp>
        <p:nvSpPr>
          <p:cNvPr id="1104" name="Google Shape;1104;p145"/>
          <p:cNvSpPr txBox="1"/>
          <p:nvPr/>
        </p:nvSpPr>
        <p:spPr>
          <a:xfrm>
            <a:off x="129775" y="2970600"/>
            <a:ext cx="894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600" u="sng">
                <a:solidFill>
                  <a:srgbClr val="7030A0"/>
                </a:solidFill>
                <a:latin typeface="Roboto"/>
                <a:ea typeface="Roboto"/>
                <a:cs typeface="Roboto"/>
                <a:sym typeface="Roboto"/>
              </a:rPr>
              <a:t>RESOURCE ENERGY CONSUMPTION</a:t>
            </a:r>
            <a:r>
              <a:rPr lang="en" sz="1600">
                <a:solidFill>
                  <a:srgbClr val="7030A0"/>
                </a:solidFill>
                <a:latin typeface="Roboto"/>
                <a:ea typeface="Roboto"/>
                <a:cs typeface="Roboto"/>
                <a:sym typeface="Roboto"/>
              </a:rPr>
              <a:t> </a:t>
            </a:r>
            <a:r>
              <a:rPr lang="en">
                <a:solidFill>
                  <a:srgbClr val="7030A0"/>
                </a:solidFill>
                <a:latin typeface="Roboto"/>
                <a:ea typeface="Roboto"/>
                <a:cs typeface="Roboto"/>
                <a:sym typeface="Roboto"/>
              </a:rPr>
              <a:t>(Wh/s)</a:t>
            </a:r>
            <a:endParaRPr sz="1600">
              <a:solidFill>
                <a:srgbClr val="7030A0"/>
              </a:solidFill>
              <a:latin typeface="Roboto"/>
              <a:ea typeface="Roboto"/>
              <a:cs typeface="Roboto"/>
              <a:sym typeface="Roboto"/>
            </a:endParaRPr>
          </a:p>
        </p:txBody>
      </p:sp>
      <p:pic>
        <p:nvPicPr>
          <p:cNvPr id="1105" name="Google Shape;1105;p145"/>
          <p:cNvPicPr preferRelativeResize="0"/>
          <p:nvPr/>
        </p:nvPicPr>
        <p:blipFill>
          <a:blip r:embed="rId4">
            <a:alphaModFix/>
          </a:blip>
          <a:stretch>
            <a:fillRect/>
          </a:stretch>
        </p:blipFill>
        <p:spPr>
          <a:xfrm>
            <a:off x="790336" y="3497875"/>
            <a:ext cx="7563325" cy="12878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4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COMPARATIVE INSIGHTS</a:t>
            </a:r>
            <a:endParaRPr b="1" sz="2400"/>
          </a:p>
        </p:txBody>
      </p:sp>
      <p:pic>
        <p:nvPicPr>
          <p:cNvPr id="1111" name="Google Shape;1111;p146"/>
          <p:cNvPicPr preferRelativeResize="0"/>
          <p:nvPr/>
        </p:nvPicPr>
        <p:blipFill>
          <a:blip r:embed="rId3">
            <a:alphaModFix/>
          </a:blip>
          <a:stretch>
            <a:fillRect/>
          </a:stretch>
        </p:blipFill>
        <p:spPr>
          <a:xfrm>
            <a:off x="259487" y="1887600"/>
            <a:ext cx="6060974" cy="2987550"/>
          </a:xfrm>
          <a:prstGeom prst="rect">
            <a:avLst/>
          </a:prstGeom>
          <a:noFill/>
          <a:ln cap="flat" cmpd="sng" w="12700">
            <a:solidFill>
              <a:srgbClr val="333333"/>
            </a:solidFill>
            <a:prstDash val="solid"/>
            <a:miter lim="8000"/>
            <a:headEnd len="sm" w="sm" type="none"/>
            <a:tailEnd len="sm" w="sm" type="none"/>
          </a:ln>
        </p:spPr>
      </p:pic>
      <p:sp>
        <p:nvSpPr>
          <p:cNvPr id="1112" name="Google Shape;1112;p146"/>
          <p:cNvSpPr txBox="1"/>
          <p:nvPr/>
        </p:nvSpPr>
        <p:spPr>
          <a:xfrm>
            <a:off x="128600" y="760800"/>
            <a:ext cx="8893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From the input data, a comparison between manual (existing) and HRC line balancing results for </a:t>
            </a:r>
            <a:r>
              <a:rPr b="1" lang="en">
                <a:latin typeface="Roboto"/>
                <a:ea typeface="Roboto"/>
                <a:cs typeface="Roboto"/>
                <a:sym typeface="Roboto"/>
              </a:rPr>
              <a:t>change in both cycle time &amp; energy</a:t>
            </a:r>
            <a:r>
              <a:rPr lang="en">
                <a:latin typeface="Roboto"/>
                <a:ea typeface="Roboto"/>
                <a:cs typeface="Roboto"/>
                <a:sym typeface="Roboto"/>
              </a:rPr>
              <a:t> are plotted for a possible number of workstations.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workstation count is then decided according to the best improvement in both cycle time &amp; energy reduction.</a:t>
            </a:r>
            <a:endParaRPr>
              <a:latin typeface="Roboto"/>
              <a:ea typeface="Roboto"/>
              <a:cs typeface="Roboto"/>
              <a:sym typeface="Roboto"/>
            </a:endParaRPr>
          </a:p>
        </p:txBody>
      </p:sp>
      <p:sp>
        <p:nvSpPr>
          <p:cNvPr id="1113" name="Google Shape;1113;p146"/>
          <p:cNvSpPr/>
          <p:nvPr/>
        </p:nvSpPr>
        <p:spPr>
          <a:xfrm>
            <a:off x="1805900" y="2625325"/>
            <a:ext cx="122925" cy="24647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a:t>
            </a:r>
          </a:p>
        </p:txBody>
      </p:sp>
      <p:cxnSp>
        <p:nvCxnSpPr>
          <p:cNvPr id="1114" name="Google Shape;1114;p146"/>
          <p:cNvCxnSpPr/>
          <p:nvPr/>
        </p:nvCxnSpPr>
        <p:spPr>
          <a:xfrm flipH="1" rot="10800000">
            <a:off x="1918100" y="2743125"/>
            <a:ext cx="4639800" cy="10800"/>
          </a:xfrm>
          <a:prstGeom prst="straightConnector1">
            <a:avLst/>
          </a:prstGeom>
          <a:noFill/>
          <a:ln cap="flat" cmpd="sng" w="9525">
            <a:solidFill>
              <a:schemeClr val="dk2"/>
            </a:solidFill>
            <a:prstDash val="solid"/>
            <a:round/>
            <a:headEnd len="med" w="med" type="none"/>
            <a:tailEnd len="med" w="med" type="triangle"/>
          </a:ln>
        </p:spPr>
      </p:cxnSp>
      <p:sp>
        <p:nvSpPr>
          <p:cNvPr id="1115" name="Google Shape;1115;p146"/>
          <p:cNvSpPr/>
          <p:nvPr/>
        </p:nvSpPr>
        <p:spPr>
          <a:xfrm rot="-5400000">
            <a:off x="4637350" y="3067074"/>
            <a:ext cx="122925" cy="46077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a:t>
            </a:r>
          </a:p>
        </p:txBody>
      </p:sp>
      <p:cxnSp>
        <p:nvCxnSpPr>
          <p:cNvPr id="1116" name="Google Shape;1116;p146"/>
          <p:cNvCxnSpPr/>
          <p:nvPr/>
        </p:nvCxnSpPr>
        <p:spPr>
          <a:xfrm flipH="1" rot="10800000">
            <a:off x="4693413" y="2743125"/>
            <a:ext cx="10800" cy="535500"/>
          </a:xfrm>
          <a:prstGeom prst="straightConnector1">
            <a:avLst/>
          </a:prstGeom>
          <a:noFill/>
          <a:ln cap="flat" cmpd="sng" w="9525">
            <a:solidFill>
              <a:schemeClr val="dk2"/>
            </a:solidFill>
            <a:prstDash val="solid"/>
            <a:round/>
            <a:headEnd len="med" w="med" type="none"/>
            <a:tailEnd len="med" w="med" type="none"/>
          </a:ln>
        </p:spPr>
      </p:cxnSp>
      <p:sp>
        <p:nvSpPr>
          <p:cNvPr id="1117" name="Google Shape;1117;p146"/>
          <p:cNvSpPr/>
          <p:nvPr/>
        </p:nvSpPr>
        <p:spPr>
          <a:xfrm>
            <a:off x="6557900" y="2266275"/>
            <a:ext cx="2518200" cy="10926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sz="1300"/>
              <a:t>A 3 workstation configuration shows the best reduction in both cycle time &amp; energy </a:t>
            </a:r>
            <a:r>
              <a:rPr b="1" lang="en" sz="1300">
                <a:solidFill>
                  <a:schemeClr val="accent3"/>
                </a:solidFill>
              </a:rPr>
              <a:t>(conflicting multi-objectives)</a:t>
            </a:r>
            <a:endParaRPr b="1" sz="1300">
              <a:solidFill>
                <a:schemeClr val="accent3"/>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4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OPTIMAL ALLOCATION RESULTS</a:t>
            </a:r>
            <a:endParaRPr b="1" sz="2400"/>
          </a:p>
        </p:txBody>
      </p:sp>
      <p:pic>
        <p:nvPicPr>
          <p:cNvPr id="1123" name="Google Shape;1123;p147"/>
          <p:cNvPicPr preferRelativeResize="0"/>
          <p:nvPr/>
        </p:nvPicPr>
        <p:blipFill>
          <a:blip r:embed="rId3">
            <a:alphaModFix/>
          </a:blip>
          <a:stretch>
            <a:fillRect/>
          </a:stretch>
        </p:blipFill>
        <p:spPr>
          <a:xfrm>
            <a:off x="3981025" y="659875"/>
            <a:ext cx="5162975" cy="2238401"/>
          </a:xfrm>
          <a:prstGeom prst="rect">
            <a:avLst/>
          </a:prstGeom>
          <a:noFill/>
          <a:ln cap="flat" cmpd="sng" w="9525">
            <a:solidFill>
              <a:srgbClr val="000000"/>
            </a:solidFill>
            <a:prstDash val="solid"/>
            <a:round/>
            <a:headEnd len="sm" w="sm" type="none"/>
            <a:tailEnd len="sm" w="sm" type="none"/>
          </a:ln>
        </p:spPr>
      </p:pic>
      <p:pic>
        <p:nvPicPr>
          <p:cNvPr id="1124" name="Google Shape;1124;p147"/>
          <p:cNvPicPr preferRelativeResize="0"/>
          <p:nvPr/>
        </p:nvPicPr>
        <p:blipFill>
          <a:blip r:embed="rId4">
            <a:alphaModFix/>
          </a:blip>
          <a:stretch>
            <a:fillRect/>
          </a:stretch>
        </p:blipFill>
        <p:spPr>
          <a:xfrm>
            <a:off x="3981025" y="2905100"/>
            <a:ext cx="5162975" cy="2238401"/>
          </a:xfrm>
          <a:prstGeom prst="rect">
            <a:avLst/>
          </a:prstGeom>
          <a:noFill/>
          <a:ln cap="flat" cmpd="sng" w="9525">
            <a:solidFill>
              <a:srgbClr val="000000"/>
            </a:solidFill>
            <a:prstDash val="solid"/>
            <a:round/>
            <a:headEnd len="sm" w="sm" type="none"/>
            <a:tailEnd len="sm" w="sm" type="none"/>
          </a:ln>
        </p:spPr>
      </p:pic>
      <p:sp>
        <p:nvSpPr>
          <p:cNvPr id="1125" name="Google Shape;1125;p147"/>
          <p:cNvSpPr/>
          <p:nvPr/>
        </p:nvSpPr>
        <p:spPr>
          <a:xfrm>
            <a:off x="0" y="792950"/>
            <a:ext cx="3321900" cy="1403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accent3"/>
              </a:buClr>
              <a:buSzPts val="1400"/>
              <a:buFont typeface="Roboto"/>
              <a:buChar char="★"/>
            </a:pPr>
            <a:r>
              <a:rPr lang="en">
                <a:solidFill>
                  <a:schemeClr val="accent3"/>
                </a:solidFill>
                <a:latin typeface="Roboto"/>
                <a:ea typeface="Roboto"/>
                <a:cs typeface="Roboto"/>
                <a:sym typeface="Roboto"/>
              </a:rPr>
              <a:t>For a 3 workstation configuration, the best &amp; optimal multi-objective HRC  assembly line allocation determined by the standard &amp; hybridized AOA algorithms are illustrated as shown.</a:t>
            </a:r>
            <a:endParaRPr>
              <a:solidFill>
                <a:schemeClr val="accent3"/>
              </a:solidFill>
            </a:endParaRPr>
          </a:p>
        </p:txBody>
      </p:sp>
      <p:sp>
        <p:nvSpPr>
          <p:cNvPr id="1126" name="Google Shape;1126;p147"/>
          <p:cNvSpPr/>
          <p:nvPr/>
        </p:nvSpPr>
        <p:spPr>
          <a:xfrm rot="-5400000">
            <a:off x="3371625" y="1167950"/>
            <a:ext cx="554100" cy="6537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47"/>
          <p:cNvSpPr/>
          <p:nvPr/>
        </p:nvSpPr>
        <p:spPr>
          <a:xfrm>
            <a:off x="-25" y="3322450"/>
            <a:ext cx="3321900" cy="14037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Clr>
                <a:schemeClr val="accent3"/>
              </a:buClr>
              <a:buSzPts val="1400"/>
              <a:buChar char="★"/>
            </a:pPr>
            <a:r>
              <a:rPr lang="en">
                <a:solidFill>
                  <a:schemeClr val="accent3"/>
                </a:solidFill>
              </a:rPr>
              <a:t>Assembly line allocation that is currently being carried out in the industry to assemble the DTDT BOX ASSEMBLY UNIT.</a:t>
            </a:r>
            <a:endParaRPr>
              <a:solidFill>
                <a:schemeClr val="accent3"/>
              </a:solidFill>
            </a:endParaRPr>
          </a:p>
        </p:txBody>
      </p:sp>
      <p:sp>
        <p:nvSpPr>
          <p:cNvPr id="1128" name="Google Shape;1128;p147"/>
          <p:cNvSpPr/>
          <p:nvPr/>
        </p:nvSpPr>
        <p:spPr>
          <a:xfrm rot="-5400000">
            <a:off x="3374400" y="3697450"/>
            <a:ext cx="554100" cy="653700"/>
          </a:xfrm>
          <a:prstGeom prst="down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5"/>
                                        </p:tgtEl>
                                        <p:attrNameLst>
                                          <p:attrName>style.visibility</p:attrName>
                                        </p:attrNameLst>
                                      </p:cBhvr>
                                      <p:to>
                                        <p:strVal val="visible"/>
                                      </p:to>
                                    </p:set>
                                    <p:animEffect filter="fade" transition="in">
                                      <p:cBhvr>
                                        <p:cTn dur="1000"/>
                                        <p:tgtEl>
                                          <p:spTgt spid="1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6"/>
                                        </p:tgtEl>
                                        <p:attrNameLst>
                                          <p:attrName>style.visibility</p:attrName>
                                        </p:attrNameLst>
                                      </p:cBhvr>
                                      <p:to>
                                        <p:strVal val="visible"/>
                                      </p:to>
                                    </p:set>
                                    <p:animEffect filter="fade" transition="in">
                                      <p:cBhvr>
                                        <p:cTn dur="1000"/>
                                        <p:tgtEl>
                                          <p:spTgt spid="1126"/>
                                        </p:tgtEl>
                                      </p:cBhvr>
                                    </p:animEffect>
                                  </p:childTnLst>
                                </p:cTn>
                              </p:par>
                              <p:par>
                                <p:cTn fill="hold" nodeType="withEffect" presetClass="entr" presetID="10" presetSubtype="0">
                                  <p:stCondLst>
                                    <p:cond delay="0"/>
                                  </p:stCondLst>
                                  <p:childTnLst>
                                    <p:set>
                                      <p:cBhvr>
                                        <p:cTn dur="1" fill="hold">
                                          <p:stCondLst>
                                            <p:cond delay="0"/>
                                          </p:stCondLst>
                                        </p:cTn>
                                        <p:tgtEl>
                                          <p:spTgt spid="1123"/>
                                        </p:tgtEl>
                                        <p:attrNameLst>
                                          <p:attrName>style.visibility</p:attrName>
                                        </p:attrNameLst>
                                      </p:cBhvr>
                                      <p:to>
                                        <p:strVal val="visible"/>
                                      </p:to>
                                    </p:set>
                                    <p:animEffect filter="fade" transition="in">
                                      <p:cBhvr>
                                        <p:cTn dur="1000"/>
                                        <p:tgtEl>
                                          <p:spTgt spid="1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gtEl>
                                        <p:attrNameLst>
                                          <p:attrName>style.visibility</p:attrName>
                                        </p:attrNameLst>
                                      </p:cBhvr>
                                      <p:to>
                                        <p:strVal val="visible"/>
                                      </p:to>
                                    </p:set>
                                    <p:animEffect filter="fade" transition="in">
                                      <p:cBhvr>
                                        <p:cTn dur="1000"/>
                                        <p:tgtEl>
                                          <p:spTgt spid="1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1000"/>
                                        <p:tgtEl>
                                          <p:spTgt spid="1128"/>
                                        </p:tgtEl>
                                      </p:cBhvr>
                                    </p:animEffect>
                                  </p:childTnLst>
                                </p:cTn>
                              </p:par>
                              <p:par>
                                <p:cTn fill="hold" nodeType="withEffect" presetClass="entr" presetID="10" presetSubtype="0">
                                  <p:stCondLst>
                                    <p:cond delay="0"/>
                                  </p:stCondLst>
                                  <p:childTnLst>
                                    <p:set>
                                      <p:cBhvr>
                                        <p:cTn dur="1" fill="hold">
                                          <p:stCondLst>
                                            <p:cond delay="0"/>
                                          </p:stCondLst>
                                        </p:cTn>
                                        <p:tgtEl>
                                          <p:spTgt spid="1124"/>
                                        </p:tgtEl>
                                        <p:attrNameLst>
                                          <p:attrName>style.visibility</p:attrName>
                                        </p:attrNameLst>
                                      </p:cBhvr>
                                      <p:to>
                                        <p:strVal val="visible"/>
                                      </p:to>
                                    </p:set>
                                    <p:animEffect filter="fade" transition="in">
                                      <p:cBhvr>
                                        <p:cTn dur="1000"/>
                                        <p:tgtEl>
                                          <p:spTgt spid="1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pic>
        <p:nvPicPr>
          <p:cNvPr id="1133" name="Google Shape;1133;p148"/>
          <p:cNvPicPr preferRelativeResize="0"/>
          <p:nvPr/>
        </p:nvPicPr>
        <p:blipFill rotWithShape="1">
          <a:blip r:embed="rId3">
            <a:alphaModFix/>
          </a:blip>
          <a:srcRect b="0" l="7783" r="0" t="0"/>
          <a:stretch/>
        </p:blipFill>
        <p:spPr>
          <a:xfrm>
            <a:off x="150" y="0"/>
            <a:ext cx="9143998" cy="5143500"/>
          </a:xfrm>
          <a:prstGeom prst="rect">
            <a:avLst/>
          </a:prstGeom>
          <a:noFill/>
          <a:ln>
            <a:noFill/>
          </a:ln>
        </p:spPr>
      </p:pic>
      <p:sp>
        <p:nvSpPr>
          <p:cNvPr id="1134" name="Google Shape;1134;p148"/>
          <p:cNvSpPr txBox="1"/>
          <p:nvPr>
            <p:ph type="title"/>
          </p:nvPr>
        </p:nvSpPr>
        <p:spPr>
          <a:xfrm>
            <a:off x="699875" y="338525"/>
            <a:ext cx="7580700" cy="4090800"/>
          </a:xfrm>
          <a:prstGeom prst="rect">
            <a:avLst/>
          </a:prstGeom>
          <a:noFill/>
          <a:ln>
            <a:noFill/>
          </a:ln>
        </p:spPr>
        <p:txBody>
          <a:bodyPr anchorCtr="0" anchor="ctr" bIns="91425" lIns="91425" spcFirstLastPara="1" rIns="91425" wrap="square" tIns="91425">
            <a:normAutofit/>
          </a:bodyPr>
          <a:lstStyle/>
          <a:p>
            <a:pPr indent="0" lvl="0" marL="0" rtl="0" algn="just">
              <a:spcBef>
                <a:spcPts val="0"/>
              </a:spcBef>
              <a:spcAft>
                <a:spcPts val="0"/>
              </a:spcAft>
              <a:buClr>
                <a:srgbClr val="000000"/>
              </a:buClr>
              <a:buSzPts val="4200"/>
              <a:buFont typeface="Arial"/>
              <a:buNone/>
            </a:pPr>
            <a:r>
              <a:rPr b="1" lang="en" sz="4200"/>
              <a:t>8</a:t>
            </a:r>
            <a:r>
              <a:rPr b="1" lang="en" sz="4200"/>
              <a:t>. CONCLUSIVE NOTE</a:t>
            </a:r>
            <a:endParaRPr sz="40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pic>
        <p:nvPicPr>
          <p:cNvPr id="1139" name="Google Shape;1139;p149"/>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140" name="Google Shape;1140;p149"/>
          <p:cNvSpPr txBox="1"/>
          <p:nvPr>
            <p:ph type="title"/>
          </p:nvPr>
        </p:nvSpPr>
        <p:spPr>
          <a:xfrm>
            <a:off x="490250" y="488250"/>
            <a:ext cx="7580700" cy="4090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6000"/>
              <a:buNone/>
            </a:pPr>
            <a:r>
              <a:rPr b="1" lang="en" sz="4800"/>
              <a:t>9</a:t>
            </a:r>
            <a:r>
              <a:rPr b="1" lang="en" sz="4800"/>
              <a:t>. MILESTONES</a:t>
            </a:r>
            <a:endParaRPr b="1" sz="48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pic>
        <p:nvPicPr>
          <p:cNvPr id="1145" name="Google Shape;1145;p150"/>
          <p:cNvPicPr preferRelativeResize="0"/>
          <p:nvPr/>
        </p:nvPicPr>
        <p:blipFill>
          <a:blip r:embed="rId3">
            <a:alphaModFix/>
          </a:blip>
          <a:stretch>
            <a:fillRect/>
          </a:stretch>
        </p:blipFill>
        <p:spPr>
          <a:xfrm>
            <a:off x="0" y="0"/>
            <a:ext cx="9144001" cy="5143500"/>
          </a:xfrm>
          <a:prstGeom prst="rect">
            <a:avLst/>
          </a:prstGeom>
          <a:noFill/>
          <a:ln>
            <a:noFill/>
          </a:ln>
        </p:spPr>
      </p:pic>
      <p:pic>
        <p:nvPicPr>
          <p:cNvPr id="1146" name="Google Shape;1146;p150"/>
          <p:cNvPicPr preferRelativeResize="0"/>
          <p:nvPr/>
        </p:nvPicPr>
        <p:blipFill rotWithShape="1">
          <a:blip r:embed="rId4">
            <a:alphaModFix/>
          </a:blip>
          <a:srcRect b="0" l="0" r="0" t="0"/>
          <a:stretch/>
        </p:blipFill>
        <p:spPr>
          <a:xfrm>
            <a:off x="4339800" y="52425"/>
            <a:ext cx="557250" cy="338700"/>
          </a:xfrm>
          <a:prstGeom prst="rect">
            <a:avLst/>
          </a:prstGeom>
          <a:noFill/>
          <a:ln>
            <a:noFill/>
          </a:ln>
        </p:spPr>
      </p:pic>
      <p:sp>
        <p:nvSpPr>
          <p:cNvPr id="1147" name="Google Shape;1147;p150"/>
          <p:cNvSpPr txBox="1"/>
          <p:nvPr/>
        </p:nvSpPr>
        <p:spPr>
          <a:xfrm>
            <a:off x="4275500" y="52413"/>
            <a:ext cx="771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Impact"/>
                <a:ea typeface="Impact"/>
                <a:cs typeface="Impact"/>
                <a:sym typeface="Impact"/>
              </a:rPr>
              <a:t>Milestone</a:t>
            </a:r>
            <a:endParaRPr b="0" i="0" sz="1000" u="none" cap="none" strike="noStrike">
              <a:solidFill>
                <a:srgbClr val="000000"/>
              </a:solidFill>
              <a:latin typeface="Impact"/>
              <a:ea typeface="Impact"/>
              <a:cs typeface="Impact"/>
              <a:sym typeface="Impac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70"/>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363" name="Google Shape;363;p70"/>
          <p:cNvSpPr txBox="1"/>
          <p:nvPr>
            <p:ph type="title"/>
          </p:nvPr>
        </p:nvSpPr>
        <p:spPr>
          <a:xfrm>
            <a:off x="490250" y="488250"/>
            <a:ext cx="7580700" cy="4090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6000"/>
              <a:buNone/>
            </a:pPr>
            <a:r>
              <a:rPr b="1" lang="en" sz="4800"/>
              <a:t>3</a:t>
            </a:r>
            <a:r>
              <a:rPr b="1" lang="en" sz="4800"/>
              <a:t>. LITERATURE REVIEW</a:t>
            </a:r>
            <a:endParaRPr sz="40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1" name="Shape 1151"/>
        <p:cNvGrpSpPr/>
        <p:nvPr/>
      </p:nvGrpSpPr>
      <p:grpSpPr>
        <a:xfrm>
          <a:off x="0" y="0"/>
          <a:ext cx="0" cy="0"/>
          <a:chOff x="0" y="0"/>
          <a:chExt cx="0" cy="0"/>
        </a:xfrm>
      </p:grpSpPr>
      <p:cxnSp>
        <p:nvCxnSpPr>
          <p:cNvPr id="1152" name="Google Shape;1152;p151"/>
          <p:cNvCxnSpPr/>
          <p:nvPr/>
        </p:nvCxnSpPr>
        <p:spPr>
          <a:xfrm>
            <a:off x="4574500" y="7475"/>
            <a:ext cx="22500" cy="5173500"/>
          </a:xfrm>
          <a:prstGeom prst="straightConnector1">
            <a:avLst/>
          </a:prstGeom>
          <a:noFill/>
          <a:ln cap="flat" cmpd="sng" w="28575">
            <a:solidFill>
              <a:schemeClr val="dk2"/>
            </a:solidFill>
            <a:prstDash val="solid"/>
            <a:round/>
            <a:headEnd len="med" w="med" type="none"/>
            <a:tailEnd len="med" w="med" type="none"/>
          </a:ln>
        </p:spPr>
      </p:cxnSp>
      <p:pic>
        <p:nvPicPr>
          <p:cNvPr id="1153" name="Google Shape;1153;p151"/>
          <p:cNvPicPr preferRelativeResize="0"/>
          <p:nvPr/>
        </p:nvPicPr>
        <p:blipFill>
          <a:blip r:embed="rId3">
            <a:alphaModFix/>
          </a:blip>
          <a:stretch>
            <a:fillRect/>
          </a:stretch>
        </p:blipFill>
        <p:spPr>
          <a:xfrm>
            <a:off x="82475" y="121875"/>
            <a:ext cx="1210200" cy="1681500"/>
          </a:xfrm>
          <a:prstGeom prst="ellipse">
            <a:avLst/>
          </a:prstGeom>
          <a:noFill/>
          <a:ln cap="flat" cmpd="sng" w="9525">
            <a:solidFill>
              <a:srgbClr val="000000"/>
            </a:solidFill>
            <a:prstDash val="solid"/>
            <a:round/>
            <a:headEnd len="sm" w="sm" type="none"/>
            <a:tailEnd len="sm" w="sm" type="none"/>
          </a:ln>
        </p:spPr>
      </p:pic>
      <p:pic>
        <p:nvPicPr>
          <p:cNvPr id="1154" name="Google Shape;1154;p151"/>
          <p:cNvPicPr preferRelativeResize="0"/>
          <p:nvPr/>
        </p:nvPicPr>
        <p:blipFill>
          <a:blip r:embed="rId4">
            <a:alphaModFix/>
          </a:blip>
          <a:stretch>
            <a:fillRect/>
          </a:stretch>
        </p:blipFill>
        <p:spPr>
          <a:xfrm>
            <a:off x="4786575" y="151850"/>
            <a:ext cx="1210200" cy="1681500"/>
          </a:xfrm>
          <a:prstGeom prst="ellipse">
            <a:avLst/>
          </a:prstGeom>
          <a:noFill/>
          <a:ln cap="flat" cmpd="sng" w="9525">
            <a:solidFill>
              <a:srgbClr val="000000"/>
            </a:solidFill>
            <a:prstDash val="solid"/>
            <a:round/>
            <a:headEnd len="sm" w="sm" type="none"/>
            <a:tailEnd len="sm" w="sm" type="none"/>
          </a:ln>
        </p:spPr>
      </p:pic>
      <p:sp>
        <p:nvSpPr>
          <p:cNvPr id="1155" name="Google Shape;1155;p151"/>
          <p:cNvSpPr txBox="1"/>
          <p:nvPr/>
        </p:nvSpPr>
        <p:spPr>
          <a:xfrm>
            <a:off x="1290400" y="131475"/>
            <a:ext cx="3306600" cy="16623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rgbClr val="0000FF"/>
              </a:buClr>
              <a:buSzPts val="1200"/>
              <a:buFont typeface="Roboto"/>
              <a:buChar char="❖"/>
            </a:pPr>
            <a:r>
              <a:rPr lang="en" sz="1200">
                <a:solidFill>
                  <a:srgbClr val="0000FF"/>
                </a:solidFill>
                <a:latin typeface="Roboto"/>
                <a:ea typeface="Roboto"/>
                <a:cs typeface="Roboto"/>
                <a:sym typeface="Roboto"/>
              </a:rPr>
              <a:t>Coding the consecutive method to evaluate objective functions (cycle time and energy consumption).</a:t>
            </a:r>
            <a:endParaRPr sz="1200">
              <a:solidFill>
                <a:srgbClr val="0000FF"/>
              </a:solidFill>
              <a:latin typeface="Roboto"/>
              <a:ea typeface="Roboto"/>
              <a:cs typeface="Roboto"/>
              <a:sym typeface="Roboto"/>
            </a:endParaRPr>
          </a:p>
          <a:p>
            <a:pPr indent="-304800" lvl="0" marL="457200" rtl="0" algn="just">
              <a:spcBef>
                <a:spcPts val="0"/>
              </a:spcBef>
              <a:spcAft>
                <a:spcPts val="0"/>
              </a:spcAft>
              <a:buClr>
                <a:srgbClr val="C00000"/>
              </a:buClr>
              <a:buSzPts val="1200"/>
              <a:buFont typeface="Roboto"/>
              <a:buChar char="❖"/>
            </a:pPr>
            <a:r>
              <a:rPr lang="en" sz="1200">
                <a:solidFill>
                  <a:srgbClr val="C00000"/>
                </a:solidFill>
                <a:latin typeface="Roboto"/>
                <a:ea typeface="Roboto"/>
                <a:cs typeface="Roboto"/>
                <a:sym typeface="Roboto"/>
              </a:rPr>
              <a:t>Implementing the multi objective handling using modified fast and elitist non dominated sorting technique.</a:t>
            </a:r>
            <a:endParaRPr sz="1200">
              <a:solidFill>
                <a:srgbClr val="C00000"/>
              </a:solidFill>
              <a:latin typeface="Roboto"/>
              <a:ea typeface="Roboto"/>
              <a:cs typeface="Roboto"/>
              <a:sym typeface="Roboto"/>
            </a:endParaRPr>
          </a:p>
          <a:p>
            <a:pPr indent="-304800" lvl="0" marL="457200" rtl="0" algn="just">
              <a:spcBef>
                <a:spcPts val="0"/>
              </a:spcBef>
              <a:spcAft>
                <a:spcPts val="0"/>
              </a:spcAft>
              <a:buClr>
                <a:srgbClr val="0000FF"/>
              </a:buClr>
              <a:buSzPts val="1200"/>
              <a:buFont typeface="Roboto"/>
              <a:buChar char="❖"/>
            </a:pPr>
            <a:r>
              <a:rPr lang="en" sz="1200">
                <a:solidFill>
                  <a:srgbClr val="0000FF"/>
                </a:solidFill>
                <a:latin typeface="Roboto"/>
                <a:ea typeface="Roboto"/>
                <a:cs typeface="Roboto"/>
                <a:sym typeface="Roboto"/>
              </a:rPr>
              <a:t>Coding the algorithms, PSO, TLBO, MBO &amp; AOA.</a:t>
            </a:r>
            <a:endParaRPr sz="1200">
              <a:solidFill>
                <a:srgbClr val="CC0000"/>
              </a:solidFill>
              <a:latin typeface="Roboto"/>
              <a:ea typeface="Roboto"/>
              <a:cs typeface="Roboto"/>
              <a:sym typeface="Roboto"/>
            </a:endParaRPr>
          </a:p>
        </p:txBody>
      </p:sp>
      <p:sp>
        <p:nvSpPr>
          <p:cNvPr id="1156" name="Google Shape;1156;p151"/>
          <p:cNvSpPr txBox="1"/>
          <p:nvPr/>
        </p:nvSpPr>
        <p:spPr>
          <a:xfrm>
            <a:off x="82475" y="1854575"/>
            <a:ext cx="4410000" cy="31401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rgbClr val="C00000"/>
              </a:buClr>
              <a:buSzPts val="1200"/>
              <a:buFont typeface="Roboto"/>
              <a:buChar char="❖"/>
            </a:pPr>
            <a:r>
              <a:rPr lang="en" sz="1200">
                <a:solidFill>
                  <a:srgbClr val="C00000"/>
                </a:solidFill>
                <a:latin typeface="Roboto"/>
                <a:ea typeface="Roboto"/>
                <a:cs typeface="Roboto"/>
                <a:sym typeface="Roboto"/>
              </a:rPr>
              <a:t>Implementing the hybrid version of all above 4 algorithms, i.e.., coding the scout phase from ABC algorithm and merging it with already coded algorithms.</a:t>
            </a:r>
            <a:endParaRPr sz="1200">
              <a:solidFill>
                <a:srgbClr val="C00000"/>
              </a:solidFill>
              <a:latin typeface="Roboto"/>
              <a:ea typeface="Roboto"/>
              <a:cs typeface="Roboto"/>
              <a:sym typeface="Roboto"/>
            </a:endParaRPr>
          </a:p>
          <a:p>
            <a:pPr indent="-304800" lvl="0" marL="457200" rtl="0" algn="just">
              <a:spcBef>
                <a:spcPts val="0"/>
              </a:spcBef>
              <a:spcAft>
                <a:spcPts val="0"/>
              </a:spcAft>
              <a:buClr>
                <a:srgbClr val="0000FF"/>
              </a:buClr>
              <a:buSzPts val="1200"/>
              <a:buFont typeface="Roboto"/>
              <a:buChar char="❖"/>
            </a:pPr>
            <a:r>
              <a:rPr lang="en" sz="1200">
                <a:solidFill>
                  <a:srgbClr val="0000FF"/>
                </a:solidFill>
                <a:latin typeface="Roboto"/>
                <a:ea typeface="Roboto"/>
                <a:cs typeface="Roboto"/>
                <a:sym typeface="Roboto"/>
              </a:rPr>
              <a:t>Developing a code to generate the data according to the users specification for human robot </a:t>
            </a:r>
            <a:r>
              <a:rPr lang="en" sz="1200">
                <a:solidFill>
                  <a:srgbClr val="0000FF"/>
                </a:solidFill>
                <a:latin typeface="Roboto"/>
                <a:ea typeface="Roboto"/>
                <a:cs typeface="Roboto"/>
                <a:sym typeface="Roboto"/>
              </a:rPr>
              <a:t>collaborative</a:t>
            </a:r>
            <a:r>
              <a:rPr lang="en" sz="1200">
                <a:solidFill>
                  <a:srgbClr val="0000FF"/>
                </a:solidFill>
                <a:latin typeface="Roboto"/>
                <a:ea typeface="Roboto"/>
                <a:cs typeface="Roboto"/>
                <a:sym typeface="Roboto"/>
              </a:rPr>
              <a:t> assembly line.</a:t>
            </a:r>
            <a:endParaRPr sz="1200">
              <a:solidFill>
                <a:srgbClr val="0000FF"/>
              </a:solidFill>
              <a:latin typeface="Roboto"/>
              <a:ea typeface="Roboto"/>
              <a:cs typeface="Roboto"/>
              <a:sym typeface="Roboto"/>
            </a:endParaRPr>
          </a:p>
          <a:p>
            <a:pPr indent="-304800" lvl="0" marL="457200" rtl="0" algn="just">
              <a:spcBef>
                <a:spcPts val="0"/>
              </a:spcBef>
              <a:spcAft>
                <a:spcPts val="0"/>
              </a:spcAft>
              <a:buClr>
                <a:srgbClr val="C00000"/>
              </a:buClr>
              <a:buSzPts val="1200"/>
              <a:buFont typeface="Roboto"/>
              <a:buChar char="❖"/>
            </a:pPr>
            <a:r>
              <a:rPr lang="en" sz="1200">
                <a:solidFill>
                  <a:srgbClr val="C00000"/>
                </a:solidFill>
                <a:latin typeface="Roboto"/>
                <a:ea typeface="Roboto"/>
                <a:cs typeface="Roboto"/>
                <a:sym typeface="Roboto"/>
              </a:rPr>
              <a:t>Software implementation of all the above code into a single file which can be used by any user to run for different datasets.</a:t>
            </a:r>
            <a:endParaRPr sz="1200">
              <a:solidFill>
                <a:srgbClr val="C00000"/>
              </a:solidFill>
              <a:latin typeface="Roboto"/>
              <a:ea typeface="Roboto"/>
              <a:cs typeface="Roboto"/>
              <a:sym typeface="Roboto"/>
            </a:endParaRPr>
          </a:p>
          <a:p>
            <a:pPr indent="-304800" lvl="0" marL="457200" rtl="0" algn="just">
              <a:spcBef>
                <a:spcPts val="0"/>
              </a:spcBef>
              <a:spcAft>
                <a:spcPts val="0"/>
              </a:spcAft>
              <a:buClr>
                <a:srgbClr val="0000FF"/>
              </a:buClr>
              <a:buSzPts val="1200"/>
              <a:buFont typeface="Roboto"/>
              <a:buChar char="❖"/>
            </a:pPr>
            <a:r>
              <a:rPr lang="en" sz="1200">
                <a:solidFill>
                  <a:srgbClr val="0000FF"/>
                </a:solidFill>
                <a:latin typeface="Roboto"/>
                <a:ea typeface="Roboto"/>
                <a:cs typeface="Roboto"/>
                <a:sym typeface="Roboto"/>
              </a:rPr>
              <a:t>Fine tuning the iterations and parameters of each algorithm for different sized datasets.</a:t>
            </a:r>
            <a:endParaRPr sz="1200">
              <a:solidFill>
                <a:srgbClr val="0000FF"/>
              </a:solidFill>
              <a:latin typeface="Roboto"/>
              <a:ea typeface="Roboto"/>
              <a:cs typeface="Roboto"/>
              <a:sym typeface="Roboto"/>
            </a:endParaRPr>
          </a:p>
          <a:p>
            <a:pPr indent="-304800" lvl="0" marL="457200" rtl="0" algn="just">
              <a:spcBef>
                <a:spcPts val="0"/>
              </a:spcBef>
              <a:spcAft>
                <a:spcPts val="0"/>
              </a:spcAft>
              <a:buClr>
                <a:srgbClr val="C00000"/>
              </a:buClr>
              <a:buSzPts val="1200"/>
              <a:buFont typeface="Roboto"/>
              <a:buChar char="❖"/>
            </a:pPr>
            <a:r>
              <a:rPr lang="en" sz="1200">
                <a:solidFill>
                  <a:srgbClr val="C00000"/>
                </a:solidFill>
                <a:latin typeface="Roboto"/>
                <a:ea typeface="Roboto"/>
                <a:cs typeface="Roboto"/>
                <a:sym typeface="Roboto"/>
              </a:rPr>
              <a:t>Modifying the code to read input from a file of any size.</a:t>
            </a:r>
            <a:endParaRPr sz="1200">
              <a:solidFill>
                <a:srgbClr val="0000FF"/>
              </a:solidFill>
              <a:latin typeface="Roboto"/>
              <a:ea typeface="Roboto"/>
              <a:cs typeface="Roboto"/>
              <a:sym typeface="Roboto"/>
            </a:endParaRPr>
          </a:p>
          <a:p>
            <a:pPr indent="-304800" lvl="0" marL="457200" rtl="0" algn="just">
              <a:spcBef>
                <a:spcPts val="0"/>
              </a:spcBef>
              <a:spcAft>
                <a:spcPts val="0"/>
              </a:spcAft>
              <a:buClr>
                <a:srgbClr val="0000FF"/>
              </a:buClr>
              <a:buSzPts val="1200"/>
              <a:buFont typeface="Roboto"/>
              <a:buChar char="❖"/>
            </a:pPr>
            <a:r>
              <a:rPr lang="en" sz="1200">
                <a:solidFill>
                  <a:srgbClr val="0000FF"/>
                </a:solidFill>
                <a:latin typeface="Roboto"/>
                <a:ea typeface="Roboto"/>
                <a:cs typeface="Roboto"/>
                <a:sym typeface="Roboto"/>
              </a:rPr>
              <a:t>Developing a code to read the tab </a:t>
            </a:r>
            <a:r>
              <a:rPr lang="en" sz="1200">
                <a:solidFill>
                  <a:srgbClr val="0000FF"/>
                </a:solidFill>
                <a:latin typeface="Roboto"/>
                <a:ea typeface="Roboto"/>
                <a:cs typeface="Roboto"/>
                <a:sym typeface="Roboto"/>
              </a:rPr>
              <a:t>separated</a:t>
            </a:r>
            <a:r>
              <a:rPr lang="en" sz="1200">
                <a:solidFill>
                  <a:srgbClr val="0000FF"/>
                </a:solidFill>
                <a:latin typeface="Roboto"/>
                <a:ea typeface="Roboto"/>
                <a:cs typeface="Roboto"/>
                <a:sym typeface="Roboto"/>
              </a:rPr>
              <a:t> file and evaluate </a:t>
            </a:r>
            <a:r>
              <a:rPr lang="en" sz="1200">
                <a:solidFill>
                  <a:srgbClr val="0000FF"/>
                </a:solidFill>
                <a:latin typeface="Roboto"/>
                <a:ea typeface="Roboto"/>
                <a:cs typeface="Roboto"/>
                <a:sym typeface="Roboto"/>
              </a:rPr>
              <a:t>performance</a:t>
            </a:r>
            <a:r>
              <a:rPr lang="en" sz="1200">
                <a:solidFill>
                  <a:srgbClr val="0000FF"/>
                </a:solidFill>
                <a:latin typeface="Roboto"/>
                <a:ea typeface="Roboto"/>
                <a:cs typeface="Roboto"/>
                <a:sym typeface="Roboto"/>
              </a:rPr>
              <a:t> </a:t>
            </a:r>
            <a:r>
              <a:rPr lang="en" sz="1200">
                <a:solidFill>
                  <a:srgbClr val="0000FF"/>
                </a:solidFill>
                <a:latin typeface="Roboto"/>
                <a:ea typeface="Roboto"/>
                <a:cs typeface="Roboto"/>
                <a:sym typeface="Roboto"/>
              </a:rPr>
              <a:t>indicators for each different algorithms to compare them.</a:t>
            </a:r>
            <a:endParaRPr sz="1200">
              <a:solidFill>
                <a:srgbClr val="0000FF"/>
              </a:solidFill>
              <a:latin typeface="Roboto"/>
              <a:ea typeface="Roboto"/>
              <a:cs typeface="Roboto"/>
              <a:sym typeface="Roboto"/>
            </a:endParaRPr>
          </a:p>
        </p:txBody>
      </p:sp>
      <p:sp>
        <p:nvSpPr>
          <p:cNvPr id="1157" name="Google Shape;1157;p151"/>
          <p:cNvSpPr txBox="1"/>
          <p:nvPr/>
        </p:nvSpPr>
        <p:spPr>
          <a:xfrm>
            <a:off x="5862625" y="121875"/>
            <a:ext cx="3181200" cy="1985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Carried out extensive literature review for assembly line balancing, robotic assembly line specifications, and all of the implemented algorithms.</a:t>
            </a:r>
            <a:endParaRPr sz="1300">
              <a:solidFill>
                <a:schemeClr val="accent3"/>
              </a:solidFill>
              <a:latin typeface="Roboto"/>
              <a:ea typeface="Roboto"/>
              <a:cs typeface="Roboto"/>
              <a:sym typeface="Roboto"/>
            </a:endParaRPr>
          </a:p>
          <a:p>
            <a:pPr indent="-311150" lvl="0" marL="457200" rtl="0" algn="l">
              <a:spcBef>
                <a:spcPts val="0"/>
              </a:spcBef>
              <a:spcAft>
                <a:spcPts val="0"/>
              </a:spcAft>
              <a:buClr>
                <a:srgbClr val="0000FF"/>
              </a:buClr>
              <a:buSzPts val="1300"/>
              <a:buFont typeface="Roboto"/>
              <a:buChar char="❖"/>
            </a:pPr>
            <a:r>
              <a:rPr lang="en" sz="1300">
                <a:solidFill>
                  <a:srgbClr val="0000FF"/>
                </a:solidFill>
                <a:latin typeface="Roboto"/>
                <a:ea typeface="Roboto"/>
                <a:cs typeface="Roboto"/>
                <a:sym typeface="Roboto"/>
              </a:rPr>
              <a:t>Parallel contribution towards deciding efficient task, resource, safety, ergonomics and layout constraints in the assembly line.</a:t>
            </a:r>
            <a:endParaRPr sz="1300">
              <a:solidFill>
                <a:srgbClr val="0000FF"/>
              </a:solidFill>
              <a:latin typeface="Roboto"/>
              <a:ea typeface="Roboto"/>
              <a:cs typeface="Roboto"/>
              <a:sym typeface="Roboto"/>
            </a:endParaRPr>
          </a:p>
        </p:txBody>
      </p:sp>
      <p:sp>
        <p:nvSpPr>
          <p:cNvPr id="1158" name="Google Shape;1158;p151"/>
          <p:cNvSpPr txBox="1"/>
          <p:nvPr/>
        </p:nvSpPr>
        <p:spPr>
          <a:xfrm>
            <a:off x="4599625" y="2056700"/>
            <a:ext cx="4444200" cy="2786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C00000"/>
              </a:buClr>
              <a:buSzPts val="1300"/>
              <a:buFont typeface="Roboto"/>
              <a:buChar char="❖"/>
            </a:pPr>
            <a:r>
              <a:rPr lang="en" sz="1300">
                <a:solidFill>
                  <a:srgbClr val="C00000"/>
                </a:solidFill>
                <a:latin typeface="Roboto"/>
                <a:ea typeface="Roboto"/>
                <a:cs typeface="Roboto"/>
                <a:sym typeface="Roboto"/>
              </a:rPr>
              <a:t>Parallel contribution towards content synthesis for review and report formats.</a:t>
            </a:r>
            <a:endParaRPr sz="1300">
              <a:solidFill>
                <a:srgbClr val="C00000"/>
              </a:solidFill>
              <a:latin typeface="Roboto"/>
              <a:ea typeface="Roboto"/>
              <a:cs typeface="Roboto"/>
              <a:sym typeface="Roboto"/>
            </a:endParaRPr>
          </a:p>
          <a:p>
            <a:pPr indent="-311150" lvl="0" marL="457200" rtl="0" algn="just">
              <a:spcBef>
                <a:spcPts val="0"/>
              </a:spcBef>
              <a:spcAft>
                <a:spcPts val="0"/>
              </a:spcAft>
              <a:buClr>
                <a:srgbClr val="0000FF"/>
              </a:buClr>
              <a:buSzPts val="1300"/>
              <a:buFont typeface="Roboto"/>
              <a:buChar char="❖"/>
            </a:pPr>
            <a:r>
              <a:rPr lang="en" sz="1300">
                <a:solidFill>
                  <a:srgbClr val="0000FF"/>
                </a:solidFill>
                <a:latin typeface="Roboto"/>
                <a:ea typeface="Roboto"/>
                <a:cs typeface="Roboto"/>
                <a:sym typeface="Roboto"/>
              </a:rPr>
              <a:t>Writing the output into a tab separated file for plotting the results and compare the algorithms.</a:t>
            </a:r>
            <a:endParaRPr sz="1300">
              <a:solidFill>
                <a:srgbClr val="0000FF"/>
              </a:solidFill>
              <a:latin typeface="Roboto"/>
              <a:ea typeface="Roboto"/>
              <a:cs typeface="Roboto"/>
              <a:sym typeface="Roboto"/>
            </a:endParaRPr>
          </a:p>
          <a:p>
            <a:pPr indent="-311150" lvl="0" marL="457200" rtl="0" algn="l">
              <a:spcBef>
                <a:spcPts val="0"/>
              </a:spcBef>
              <a:spcAft>
                <a:spcPts val="0"/>
              </a:spcAft>
              <a:buClr>
                <a:srgbClr val="C00000"/>
              </a:buClr>
              <a:buSzPts val="1300"/>
              <a:buFont typeface="Roboto"/>
              <a:buChar char="❖"/>
            </a:pPr>
            <a:r>
              <a:rPr lang="en" sz="1300">
                <a:solidFill>
                  <a:srgbClr val="C00000"/>
                </a:solidFill>
                <a:latin typeface="Roboto"/>
                <a:ea typeface="Roboto"/>
                <a:cs typeface="Roboto"/>
                <a:sym typeface="Roboto"/>
              </a:rPr>
              <a:t>Collectively helped identify the best possible graphical and numerical data representation ideology for performance of the developed algorithms.</a:t>
            </a:r>
            <a:endParaRPr sz="1300">
              <a:solidFill>
                <a:srgbClr val="C00000"/>
              </a:solidFill>
              <a:latin typeface="Roboto"/>
              <a:ea typeface="Roboto"/>
              <a:cs typeface="Roboto"/>
              <a:sym typeface="Roboto"/>
            </a:endParaRPr>
          </a:p>
          <a:p>
            <a:pPr indent="-311150" lvl="0" marL="457200" rtl="0" algn="l">
              <a:spcBef>
                <a:spcPts val="0"/>
              </a:spcBef>
              <a:spcAft>
                <a:spcPts val="0"/>
              </a:spcAft>
              <a:buClr>
                <a:srgbClr val="0000FF"/>
              </a:buClr>
              <a:buSzPts val="1300"/>
              <a:buFont typeface="Roboto"/>
              <a:buChar char="❖"/>
            </a:pPr>
            <a:r>
              <a:rPr lang="en" sz="1300">
                <a:solidFill>
                  <a:srgbClr val="0000FF"/>
                </a:solidFill>
                <a:latin typeface="Roboto"/>
                <a:ea typeface="Roboto"/>
                <a:cs typeface="Roboto"/>
                <a:sym typeface="Roboto"/>
              </a:rPr>
              <a:t>Took initiative to obtain permit for an industrial case study at a semi-automated firm, with ideal environment in order to utilise the developed algorithms for case study and increase work novelty.</a:t>
            </a:r>
            <a:endParaRPr sz="1500">
              <a:solidFill>
                <a:srgbClr val="0000FF"/>
              </a:solidFill>
              <a:latin typeface="Roboto"/>
              <a:ea typeface="Roboto"/>
              <a:cs typeface="Roboto"/>
              <a:sym typeface="Robo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pic>
        <p:nvPicPr>
          <p:cNvPr id="1163" name="Google Shape;1163;p152"/>
          <p:cNvPicPr preferRelativeResize="0"/>
          <p:nvPr/>
        </p:nvPicPr>
        <p:blipFill rotWithShape="1">
          <a:blip r:embed="rId3">
            <a:alphaModFix/>
          </a:blip>
          <a:srcRect b="0" l="7783" r="0" t="0"/>
          <a:stretch/>
        </p:blipFill>
        <p:spPr>
          <a:xfrm>
            <a:off x="150" y="0"/>
            <a:ext cx="9143998" cy="5143500"/>
          </a:xfrm>
          <a:prstGeom prst="rect">
            <a:avLst/>
          </a:prstGeom>
          <a:noFill/>
          <a:ln>
            <a:noFill/>
          </a:ln>
        </p:spPr>
      </p:pic>
      <p:sp>
        <p:nvSpPr>
          <p:cNvPr id="1164" name="Google Shape;1164;p152"/>
          <p:cNvSpPr txBox="1"/>
          <p:nvPr>
            <p:ph type="title"/>
          </p:nvPr>
        </p:nvSpPr>
        <p:spPr>
          <a:xfrm>
            <a:off x="490250" y="488250"/>
            <a:ext cx="7580700" cy="4090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6000"/>
              <a:buNone/>
            </a:pPr>
            <a:r>
              <a:rPr b="1" lang="en" sz="4800"/>
              <a:t>10</a:t>
            </a:r>
            <a:r>
              <a:rPr b="1" lang="en" sz="4800"/>
              <a:t>. REFERENCES</a:t>
            </a:r>
            <a:endParaRPr b="1" sz="48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53"/>
          <p:cNvSpPr txBox="1"/>
          <p:nvPr/>
        </p:nvSpPr>
        <p:spPr>
          <a:xfrm>
            <a:off x="85725" y="96450"/>
            <a:ext cx="8958300" cy="4710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highlight>
                  <a:srgbClr val="FCFCFC"/>
                </a:highlight>
                <a:latin typeface="Roboto"/>
                <a:ea typeface="Roboto"/>
                <a:cs typeface="Roboto"/>
                <a:sym typeface="Roboto"/>
              </a:rPr>
              <a:t>Weckenborg, C., Kieckhäfer, K., Müller, C. </a:t>
            </a:r>
            <a:r>
              <a:rPr b="0" i="1" lang="en" sz="1400" u="none" cap="none" strike="noStrike">
                <a:solidFill>
                  <a:srgbClr val="000000"/>
                </a:solidFill>
                <a:highlight>
                  <a:srgbClr val="FCFCFC"/>
                </a:highlight>
                <a:latin typeface="Roboto"/>
                <a:ea typeface="Roboto"/>
                <a:cs typeface="Roboto"/>
                <a:sym typeface="Roboto"/>
              </a:rPr>
              <a:t>et al.</a:t>
            </a:r>
            <a:r>
              <a:rPr b="0" i="0" lang="en" sz="1400" u="none" cap="none" strike="noStrike">
                <a:solidFill>
                  <a:srgbClr val="000000"/>
                </a:solidFill>
                <a:highlight>
                  <a:srgbClr val="FCFCFC"/>
                </a:highlight>
                <a:latin typeface="Roboto"/>
                <a:ea typeface="Roboto"/>
                <a:cs typeface="Roboto"/>
                <a:sym typeface="Roboto"/>
              </a:rPr>
              <a:t> Balancing of assembly lines with collaborative robots. </a:t>
            </a:r>
            <a:r>
              <a:rPr b="0" i="1" lang="en" sz="1400" u="none" cap="none" strike="noStrike">
                <a:solidFill>
                  <a:srgbClr val="000000"/>
                </a:solidFill>
                <a:highlight>
                  <a:srgbClr val="FCFCFC"/>
                </a:highlight>
                <a:latin typeface="Roboto"/>
                <a:ea typeface="Roboto"/>
                <a:cs typeface="Roboto"/>
                <a:sym typeface="Roboto"/>
              </a:rPr>
              <a:t>Bus Res</a:t>
            </a:r>
            <a:r>
              <a:rPr b="0" i="0" lang="en" sz="1400" u="none" cap="none" strike="noStrike">
                <a:solidFill>
                  <a:srgbClr val="000000"/>
                </a:solidFill>
                <a:highlight>
                  <a:srgbClr val="FCFCFC"/>
                </a:highlight>
                <a:latin typeface="Roboto"/>
                <a:ea typeface="Roboto"/>
                <a:cs typeface="Roboto"/>
                <a:sym typeface="Roboto"/>
              </a:rPr>
              <a:t> 13, 93–132 (2020). https://doi.org/10.1007/s40685-019-0101-y</a:t>
            </a:r>
            <a:endParaRPr b="0" i="0" sz="1400" u="none" cap="none" strike="noStrike">
              <a:solidFill>
                <a:srgbClr val="000000"/>
              </a:solidFill>
              <a:highlight>
                <a:srgbClr val="FCFCFC"/>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CFCFC"/>
              </a:highlight>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highlight>
                  <a:srgbClr val="FCFCFC"/>
                </a:highlight>
                <a:latin typeface="Roboto"/>
                <a:ea typeface="Roboto"/>
                <a:cs typeface="Roboto"/>
                <a:sym typeface="Roboto"/>
              </a:rPr>
              <a:t>Tamás Koltai, Imre Dimény, Viola Gallina, Alexander Gaal, Chiara Sepe, An analysis of task assignment and cycle times when robots are added to human-operated assembly lines, using mathematical programming models, International Journal of Production Economics, Volume 242, 2021, 108292, ISSN 0925-5273, https://doi.org/10.1016/j.ijpe.2021.108292.</a:t>
            </a:r>
            <a:endParaRPr b="0" i="0" sz="1400" u="none" cap="none" strike="noStrike">
              <a:solidFill>
                <a:srgbClr val="000000"/>
              </a:solidFill>
              <a:highlight>
                <a:srgbClr val="FCFCFC"/>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CFCFC"/>
              </a:highlight>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highlight>
                  <a:srgbClr val="FCFCFC"/>
                </a:highlight>
                <a:latin typeface="Roboto"/>
                <a:ea typeface="Roboto"/>
                <a:cs typeface="Roboto"/>
                <a:sym typeface="Roboto"/>
              </a:rPr>
              <a:t>Nicole Berx, Wilm Decré, Ido Morag, Peter Chemweno, Liliane Pintelon, Identification and classification of risk factors for human-robot collaboration from a system-wide perspective, Computers &amp; Industrial Engineering, Volume 163, 2022, 107827, ISSN 0360-8352, </a:t>
            </a:r>
            <a:r>
              <a:rPr b="0" i="0" lang="en" sz="1400" cap="none" strike="noStrike">
                <a:highlight>
                  <a:srgbClr val="FCFCFC"/>
                </a:highlight>
                <a:latin typeface="Roboto"/>
                <a:ea typeface="Roboto"/>
                <a:cs typeface="Roboto"/>
                <a:sym typeface="Roboto"/>
              </a:rPr>
              <a:t>https://doi.org/10.1016/j.cie.2021.107827</a:t>
            </a:r>
            <a:r>
              <a:rPr b="0" i="0" lang="en" sz="1400" u="none" cap="none" strike="noStrike">
                <a:solidFill>
                  <a:srgbClr val="000000"/>
                </a:solidFill>
                <a:highlight>
                  <a:srgbClr val="FCFCFC"/>
                </a:highlight>
                <a:latin typeface="Roboto"/>
                <a:ea typeface="Roboto"/>
                <a:cs typeface="Roboto"/>
                <a:sym typeface="Roboto"/>
              </a:rPr>
              <a:t>.</a:t>
            </a:r>
            <a:endParaRPr b="0" i="0" sz="1400" u="none" cap="none" strike="noStrike">
              <a:solidFill>
                <a:srgbClr val="000000"/>
              </a:solidFill>
              <a:highlight>
                <a:srgbClr val="FCFCFC"/>
              </a:highlight>
              <a:latin typeface="Roboto"/>
              <a:ea typeface="Roboto"/>
              <a:cs typeface="Roboto"/>
              <a:sym typeface="Roboto"/>
            </a:endParaRPr>
          </a:p>
          <a:p>
            <a:pPr indent="0" lvl="0" marL="457200" marR="0" rtl="0" algn="l">
              <a:lnSpc>
                <a:spcPct val="100000"/>
              </a:lnSpc>
              <a:spcBef>
                <a:spcPts val="0"/>
              </a:spcBef>
              <a:spcAft>
                <a:spcPts val="0"/>
              </a:spcAft>
              <a:buNone/>
            </a:pPr>
            <a:r>
              <a:t/>
            </a:r>
            <a:endParaRPr>
              <a:highlight>
                <a:srgbClr val="FCFCFC"/>
              </a:highlight>
              <a:latin typeface="Roboto"/>
              <a:ea typeface="Roboto"/>
              <a:cs typeface="Roboto"/>
              <a:sym typeface="Roboto"/>
            </a:endParaRPr>
          </a:p>
          <a:p>
            <a:pPr indent="-317500" lvl="0" marL="457200" marR="0" rtl="0" algn="l">
              <a:lnSpc>
                <a:spcPct val="100000"/>
              </a:lnSpc>
              <a:spcBef>
                <a:spcPts val="0"/>
              </a:spcBef>
              <a:spcAft>
                <a:spcPts val="0"/>
              </a:spcAft>
              <a:buSzPts val="1400"/>
              <a:buFont typeface="Roboto"/>
              <a:buChar char="●"/>
            </a:pPr>
            <a:r>
              <a:rPr lang="en">
                <a:highlight>
                  <a:srgbClr val="FCFCFC"/>
                </a:highlight>
                <a:latin typeface="Roboto"/>
                <a:ea typeface="Roboto"/>
                <a:cs typeface="Roboto"/>
                <a:sym typeface="Roboto"/>
              </a:rPr>
              <a:t>Tansel Dokeroglu, Ender Sevinc, Tayfun Kucukyilmaz, Ahmet Cosar, A survey on new generation metaheuristic algorithms, Computers &amp; Industrial Engineering, Volume 137, 2019, 106040, ISSN 0360-8352, https://doi.org/10.1016/j.cie.2019.106040.</a:t>
            </a:r>
            <a:endParaRPr>
              <a:highlight>
                <a:srgbClr val="FCFCFC"/>
              </a:highlight>
              <a:latin typeface="Roboto"/>
              <a:ea typeface="Roboto"/>
              <a:cs typeface="Roboto"/>
              <a:sym typeface="Roboto"/>
            </a:endParaRPr>
          </a:p>
          <a:p>
            <a:pPr indent="0" lvl="0" marL="457200" marR="0" rtl="0" algn="l">
              <a:lnSpc>
                <a:spcPct val="100000"/>
              </a:lnSpc>
              <a:spcBef>
                <a:spcPts val="0"/>
              </a:spcBef>
              <a:spcAft>
                <a:spcPts val="0"/>
              </a:spcAft>
              <a:buNone/>
            </a:pPr>
            <a:r>
              <a:t/>
            </a:r>
            <a:endParaRPr>
              <a:highlight>
                <a:srgbClr val="FCFCFC"/>
              </a:highlight>
              <a:latin typeface="Roboto"/>
              <a:ea typeface="Roboto"/>
              <a:cs typeface="Roboto"/>
              <a:sym typeface="Roboto"/>
            </a:endParaRPr>
          </a:p>
          <a:p>
            <a:pPr indent="-317500" lvl="0" marL="457200" marR="0" rtl="0" algn="l">
              <a:lnSpc>
                <a:spcPct val="100000"/>
              </a:lnSpc>
              <a:spcBef>
                <a:spcPts val="0"/>
              </a:spcBef>
              <a:spcAft>
                <a:spcPts val="0"/>
              </a:spcAft>
              <a:buSzPts val="1400"/>
              <a:buFont typeface="Roboto"/>
              <a:buChar char="●"/>
            </a:pPr>
            <a:r>
              <a:rPr lang="en">
                <a:highlight>
                  <a:srgbClr val="FCFCFC"/>
                </a:highlight>
                <a:latin typeface="Roboto"/>
                <a:ea typeface="Roboto"/>
                <a:cs typeface="Roboto"/>
                <a:sym typeface="Roboto"/>
              </a:rPr>
              <a:t>Amir Nourmohammadi, Masood Fathi, Amos H.C. Ng, Balancing and scheduling assembly lines with human-robot collaboration tasks, Computers &amp; Operations Research, Volume 140, 2022, 105674, ISSN 0305-0548, https://doi.org/10.1016/j.cor.2021.105674.</a:t>
            </a:r>
            <a:endParaRPr>
              <a:highlight>
                <a:srgbClr val="FCFCFC"/>
              </a:highlight>
              <a:latin typeface="Roboto"/>
              <a:ea typeface="Roboto"/>
              <a:cs typeface="Roboto"/>
              <a:sym typeface="Roboto"/>
            </a:endParaRPr>
          </a:p>
          <a:p>
            <a:pPr indent="0" lvl="0" marL="457200" marR="0" rtl="0" algn="l">
              <a:lnSpc>
                <a:spcPct val="100000"/>
              </a:lnSpc>
              <a:spcBef>
                <a:spcPts val="0"/>
              </a:spcBef>
              <a:spcAft>
                <a:spcPts val="0"/>
              </a:spcAft>
              <a:buNone/>
            </a:pPr>
            <a:r>
              <a:t/>
            </a:r>
            <a:endParaRPr>
              <a:highlight>
                <a:srgbClr val="FCFCFC"/>
              </a:highlight>
              <a:latin typeface="Roboto"/>
              <a:ea typeface="Roboto"/>
              <a:cs typeface="Roboto"/>
              <a:sym typeface="Roboto"/>
            </a:endParaRPr>
          </a:p>
          <a:p>
            <a:pPr indent="0" lvl="0" marL="0" marR="0" rtl="0" algn="l">
              <a:lnSpc>
                <a:spcPct val="100000"/>
              </a:lnSpc>
              <a:spcBef>
                <a:spcPts val="0"/>
              </a:spcBef>
              <a:spcAft>
                <a:spcPts val="0"/>
              </a:spcAft>
              <a:buNone/>
            </a:pPr>
            <a:r>
              <a:t/>
            </a:r>
            <a:endParaRPr>
              <a:highlight>
                <a:srgbClr val="FCFCFC"/>
              </a:highlight>
              <a:latin typeface="Roboto"/>
              <a:ea typeface="Roboto"/>
              <a:cs typeface="Roboto"/>
              <a:sym typeface="Roboto"/>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54"/>
          <p:cNvSpPr txBox="1"/>
          <p:nvPr/>
        </p:nvSpPr>
        <p:spPr>
          <a:xfrm>
            <a:off x="85725" y="96450"/>
            <a:ext cx="8958300" cy="4623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Ana Correia Simões, Ana Pinto, Joana Santos, Sofia Pinheiro, David Romero, Designing human-robot collaboration (HRC) workspaces in industrial settings: A systematic literature review, Journal of Manufacturing Systems, Volume 62, 2022, Pages 28-43, ISSN 0278-6125, https://doi.org/10.1016/j.jmsy.2021.11.007.</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Li, Zixiang &amp; Janardhanan, Mukund Nilakantan &amp; S.G., Ponnambalam. (2021). Cost-oriented robotic assembly line balancing problem with setup times: multi-objective algorithms. Journal of Intelligent Manufacturing. 32. 10.1007/s10845-020-01598-7.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Ya-jun Zhang, Ningjian Huang, Rober G. Radwin, Zheng Wang &amp; Jingshan Li (2022) Flow time in a human-robot collaborative assembly process: Performance evaluation, system properties, and a case study, IISE Transactions, 54:3, 238-250, DOI: 10.1080/24725854.2021.1907489</a:t>
            </a:r>
            <a:endParaRPr u="sng">
              <a:latin typeface="Roboto"/>
              <a:ea typeface="Roboto"/>
              <a:cs typeface="Roboto"/>
              <a:sym typeface="Roboto"/>
            </a:endParaRPr>
          </a:p>
          <a:p>
            <a:pPr indent="0" lvl="0" marL="457200" rtl="0" algn="l">
              <a:lnSpc>
                <a:spcPct val="115000"/>
              </a:lnSpc>
              <a:spcBef>
                <a:spcPts val="0"/>
              </a:spcBef>
              <a:spcAft>
                <a:spcPts val="0"/>
              </a:spcAft>
              <a:buNone/>
            </a:pPr>
            <a:r>
              <a:t/>
            </a:r>
            <a:endParaRPr u="sng">
              <a:latin typeface="Roboto"/>
              <a:ea typeface="Roboto"/>
              <a:cs typeface="Roboto"/>
              <a:sym typeface="Roboto"/>
            </a:endParaRPr>
          </a:p>
          <a:p>
            <a:pPr indent="-317500" lvl="0" marL="457200" rtl="0" algn="l">
              <a:spcBef>
                <a:spcPts val="0"/>
              </a:spcBef>
              <a:spcAft>
                <a:spcPts val="0"/>
              </a:spcAft>
              <a:buSzPts val="1400"/>
              <a:buFont typeface="Roboto"/>
              <a:buChar char="●"/>
            </a:pPr>
            <a:r>
              <a:rPr lang="en">
                <a:highlight>
                  <a:srgbClr val="FCFCFC"/>
                </a:highlight>
                <a:latin typeface="Roboto"/>
                <a:ea typeface="Roboto"/>
                <a:cs typeface="Roboto"/>
                <a:sym typeface="Roboto"/>
              </a:rPr>
              <a:t>Zeynel Abidin Çil, Zixiang Li, Suleyman Mete, Eren Özceylan, Mathematical model and bee algorithms for mixed-model assembly line balancing problem with physical human–robot collaboration, Applied Soft Computing, Volume 93, 2020, 106394, ISSN 1568-4946, https://doi.org/10.1016/j.asoc.2020.106394.</a:t>
            </a:r>
            <a:endParaRPr>
              <a:highlight>
                <a:srgbClr val="FCFCFC"/>
              </a:highlight>
              <a:latin typeface="Roboto"/>
              <a:ea typeface="Roboto"/>
              <a:cs typeface="Roboto"/>
              <a:sym typeface="Roboto"/>
            </a:endParaRPr>
          </a:p>
          <a:p>
            <a:pPr indent="0" lvl="0" marL="457200" rtl="0" algn="l">
              <a:spcBef>
                <a:spcPts val="0"/>
              </a:spcBef>
              <a:spcAft>
                <a:spcPts val="0"/>
              </a:spcAft>
              <a:buNone/>
            </a:pPr>
            <a:r>
              <a:t/>
            </a:r>
            <a:endParaRPr>
              <a:highlight>
                <a:srgbClr val="FCFCFC"/>
              </a:highlight>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Li, Z., Janardhanan, M.N. &amp; Tang, Q. Multi-objective migrating bird optimization algorithm for cost-oriented assembly line balancing problem with collaborative robots. </a:t>
            </a:r>
            <a:r>
              <a:rPr i="1" lang="en">
                <a:latin typeface="Roboto"/>
                <a:ea typeface="Roboto"/>
                <a:cs typeface="Roboto"/>
                <a:sym typeface="Roboto"/>
              </a:rPr>
              <a:t>Neural Comput &amp; Applic</a:t>
            </a:r>
            <a:r>
              <a:rPr lang="en">
                <a:latin typeface="Roboto"/>
                <a:ea typeface="Roboto"/>
                <a:cs typeface="Roboto"/>
                <a:sym typeface="Roboto"/>
              </a:rPr>
              <a:t> 33, 8575–8596 (2021). https://doi.org/10.1007/s00521-020-05610-2</a:t>
            </a:r>
            <a:endParaRPr>
              <a:latin typeface="Roboto"/>
              <a:ea typeface="Roboto"/>
              <a:cs typeface="Roboto"/>
              <a:sym typeface="Robot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pic>
        <p:nvPicPr>
          <p:cNvPr id="1179" name="Google Shape;1179;p155"/>
          <p:cNvPicPr preferRelativeResize="0"/>
          <p:nvPr/>
        </p:nvPicPr>
        <p:blipFill>
          <a:blip r:embed="rId3">
            <a:alphaModFix/>
          </a:blip>
          <a:stretch>
            <a:fillRect/>
          </a:stretch>
        </p:blipFill>
        <p:spPr>
          <a:xfrm>
            <a:off x="1376913" y="723975"/>
            <a:ext cx="6569866" cy="36955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